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8" r:id="rId3"/>
    <p:sldId id="276" r:id="rId4"/>
    <p:sldId id="277" r:id="rId5"/>
    <p:sldId id="260" r:id="rId6"/>
    <p:sldId id="278" r:id="rId7"/>
    <p:sldId id="261" r:id="rId8"/>
    <p:sldId id="262" r:id="rId9"/>
    <p:sldId id="264" r:id="rId10"/>
    <p:sldId id="257" r:id="rId11"/>
    <p:sldId id="267" r:id="rId12"/>
    <p:sldId id="269" r:id="rId13"/>
    <p:sldId id="271" r:id="rId14"/>
    <p:sldId id="273" r:id="rId15"/>
    <p:sldId id="275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4" r:id="rId34"/>
    <p:sldId id="305" r:id="rId35"/>
    <p:sldId id="315" r:id="rId36"/>
    <p:sldId id="313" r:id="rId37"/>
    <p:sldId id="314" r:id="rId38"/>
    <p:sldId id="263" r:id="rId39"/>
    <p:sldId id="306" r:id="rId40"/>
    <p:sldId id="307" r:id="rId41"/>
    <p:sldId id="309" r:id="rId42"/>
    <p:sldId id="310" r:id="rId43"/>
    <p:sldId id="312" r:id="rId44"/>
    <p:sldId id="298" r:id="rId45"/>
    <p:sldId id="299" r:id="rId46"/>
    <p:sldId id="300" r:id="rId47"/>
    <p:sldId id="301" r:id="rId48"/>
    <p:sldId id="302" r:id="rId49"/>
  </p:sldIdLst>
  <p:sldSz cx="12190413" cy="6859588"/>
  <p:notesSz cx="6858000" cy="9144000"/>
  <p:custDataLst>
    <p:tags r:id="rId52"/>
  </p:custDataLst>
  <p:defaultTextStyle>
    <a:defPPr>
      <a:defRPr lang="en-US"/>
    </a:defPPr>
    <a:lvl1pPr marL="0" indent="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Arial" panose="020B0604020202020204" pitchFamily="34" charset="0"/>
      <a:buChar char="​"/>
      <a:defRPr kern="1200" spc="-50" baseline="0">
        <a:solidFill>
          <a:schemeClr val="tx1"/>
        </a:solidFill>
        <a:latin typeface="Verdana"/>
        <a:ea typeface="Verdana" pitchFamily="34" charset="0"/>
        <a:cs typeface="Verdana" pitchFamily="34" charset="0"/>
      </a:defRPr>
    </a:lvl1pPr>
    <a:lvl2pPr marL="2520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itchFamily="34" charset="0"/>
      <a:buChar char="•"/>
      <a:defRPr sz="1800" kern="1200" spc="-50">
        <a:solidFill>
          <a:schemeClr val="tx1"/>
        </a:solidFill>
        <a:latin typeface="Verdana"/>
        <a:ea typeface="Verdana" pitchFamily="34" charset="0"/>
        <a:cs typeface="+mn-cs"/>
      </a:defRPr>
    </a:lvl2pPr>
    <a:lvl3pPr marL="6480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itchFamily="34" charset="0"/>
      <a:buChar char="•"/>
      <a:defRPr sz="1600" kern="1200" spc="-50">
        <a:solidFill>
          <a:schemeClr val="tx1"/>
        </a:solidFill>
        <a:latin typeface="Verdana"/>
        <a:ea typeface="Verdana" pitchFamily="34" charset="0"/>
        <a:cs typeface="+mn-cs"/>
      </a:defRPr>
    </a:lvl3pPr>
    <a:lvl4pPr marL="9792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anose="020B0604030504040204" pitchFamily="34" charset="0"/>
      <a:buChar char="•"/>
      <a:defRPr sz="1400" kern="1200" spc="-50">
        <a:solidFill>
          <a:schemeClr val="tx1"/>
        </a:solidFill>
        <a:latin typeface="Verdana"/>
        <a:ea typeface="Verdana" pitchFamily="34" charset="0"/>
        <a:cs typeface="+mn-cs"/>
      </a:defRPr>
    </a:lvl4pPr>
    <a:lvl5pPr marL="0" indent="0" algn="l" defTabSz="457189" rtl="0" eaLnBrk="1" fontAlgn="base" hangingPunct="1">
      <a:lnSpc>
        <a:spcPct val="80000"/>
      </a:lnSpc>
      <a:spcBef>
        <a:spcPct val="0"/>
      </a:spcBef>
      <a:spcAft>
        <a:spcPts val="1200"/>
      </a:spcAft>
      <a:buFont typeface="Arial" panose="020B0604020202020204" pitchFamily="34" charset="0"/>
      <a:buChar char="​"/>
      <a:defRPr sz="4800" b="1" kern="1200" cap="all" spc="-50" baseline="0">
        <a:solidFill>
          <a:schemeClr val="tx1"/>
        </a:solidFill>
        <a:latin typeface="Verdana"/>
        <a:ea typeface="Verdana" pitchFamily="34" charset="0"/>
        <a:cs typeface="+mn-cs"/>
      </a:defRPr>
    </a:lvl5pPr>
    <a:lvl6pPr marL="0" indent="0" algn="l" defTabSz="457189" rtl="0" eaLnBrk="1" latinLnBrk="0" hangingPunct="1">
      <a:spcBef>
        <a:spcPts val="0"/>
      </a:spcBef>
      <a:spcAft>
        <a:spcPts val="600"/>
      </a:spcAft>
      <a:buClr>
        <a:schemeClr val="tx2"/>
      </a:buClr>
      <a:buFont typeface="Arial" panose="020B0604020202020204" pitchFamily="34" charset="0"/>
      <a:buChar char="​"/>
      <a:defRPr sz="1800" b="1" kern="1200" cap="all" spc="-50" baseline="0">
        <a:solidFill>
          <a:schemeClr val="tx2"/>
        </a:solidFill>
        <a:latin typeface="+mn-lt"/>
        <a:ea typeface="+mn-ea"/>
        <a:cs typeface="+mn-cs"/>
      </a:defRPr>
    </a:lvl6pPr>
    <a:lvl7pPr marL="0" indent="0" algn="l" defTabSz="457189" rtl="0" eaLnBrk="1" latinLnBrk="0" hangingPunct="1">
      <a:spcBef>
        <a:spcPts val="0"/>
      </a:spcBef>
      <a:spcAft>
        <a:spcPts val="1200"/>
      </a:spcAft>
      <a:buFont typeface="Arial" panose="020B0604020202020204" pitchFamily="34" charset="0"/>
      <a:buChar char="​"/>
      <a:defRPr sz="1800" i="1" kern="1200" spc="-50">
        <a:solidFill>
          <a:schemeClr val="bg2"/>
        </a:solidFill>
        <a:latin typeface="+mn-lt"/>
        <a:ea typeface="+mn-ea"/>
        <a:cs typeface="+mn-cs"/>
      </a:defRPr>
    </a:lvl7pPr>
    <a:lvl8pPr marL="648000" indent="-252000" algn="l" defTabSz="457189" rtl="0" eaLnBrk="1" latinLnBrk="0" hangingPunct="1">
      <a:spcBef>
        <a:spcPts val="0"/>
      </a:spcBef>
      <a:spcAft>
        <a:spcPts val="1200"/>
      </a:spcAft>
      <a:buClr>
        <a:schemeClr val="bg2"/>
      </a:buClr>
      <a:buFont typeface="+mj-lt"/>
      <a:buAutoNum type="arabicPeriod"/>
      <a:defRPr sz="1600" kern="1200" spc="-50">
        <a:solidFill>
          <a:schemeClr val="tx1"/>
        </a:solidFill>
        <a:latin typeface="+mn-lt"/>
        <a:ea typeface="+mn-ea"/>
        <a:cs typeface="+mn-cs"/>
      </a:defRPr>
    </a:lvl8pPr>
    <a:lvl9pPr marL="648000" indent="-252000" algn="l" defTabSz="457189" rtl="0" eaLnBrk="1" latinLnBrk="0" hangingPunct="1">
      <a:spcBef>
        <a:spcPts val="0"/>
      </a:spcBef>
      <a:spcAft>
        <a:spcPts val="1200"/>
      </a:spcAft>
      <a:buClr>
        <a:schemeClr val="bg2"/>
      </a:buClr>
      <a:buFont typeface="+mj-lt"/>
      <a:buAutoNum type="alphaUcPeriod"/>
      <a:defRPr sz="1600" kern="1200" spc="-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33"/>
    <a:srgbClr val="FF3300"/>
    <a:srgbClr val="993300"/>
    <a:srgbClr val="0000FF"/>
    <a:srgbClr val="3333CC"/>
    <a:srgbClr val="0099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0104" autoAdjust="0"/>
  </p:normalViewPr>
  <p:slideViewPr>
    <p:cSldViewPr snapToGrid="0">
      <p:cViewPr varScale="1">
        <p:scale>
          <a:sx n="69" d="100"/>
          <a:sy n="69" d="100"/>
        </p:scale>
        <p:origin x="8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93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588AC-F512-4847-9233-601F4B16DDF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E8A3B-3A63-46A9-95E1-03CE2FCF9C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6A870-D0BC-44DB-AD81-D5E8B04AE8D4}" type="datetimeFigureOut">
              <a:rPr lang="da-DK" smtClean="0"/>
              <a:t>09-09-2019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14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5B7C09-5A60-450F-8B1D-B16CDE8563A2}" type="datetime1">
              <a:rPr lang="en-GB" noProof="0" smtClean="0"/>
              <a:pPr/>
              <a:t>09/09/2019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F2F6E2-CA2D-40A7-8BE4-C30E5CF2054D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5346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34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3329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3112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2" y="1139744"/>
            <a:ext cx="9772652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7200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6062" y="6281956"/>
            <a:ext cx="6515101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8648869-2893-4622-9339-336892089EF9}" type="datetime1">
              <a:rPr lang="en-GB" smtClean="0"/>
              <a:t>09/09/2019</a:t>
            </a:fld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368B35-1A95-4DB8-9489-9493B9DFE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13" y="6159600"/>
            <a:ext cx="2826458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7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570071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3612" y="1645032"/>
            <a:ext cx="4073525" cy="40633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97CBEA6-24BA-4D9D-AB56-751B083F0DAD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53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3" y="452543"/>
            <a:ext cx="8958262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512" y="1645033"/>
            <a:ext cx="105886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1163" y="452544"/>
            <a:ext cx="800964" cy="800964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20DBD43-5124-4584-B3C1-E791088B0CF9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18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895826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1162" y="1645033"/>
            <a:ext cx="818165" cy="818165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123DF16-6EB1-496D-987E-C700338FB286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32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6515100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645033"/>
            <a:ext cx="3259138" cy="3240691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235091F-449D-4626-8794-952C8B1409E8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53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570071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3613" y="1644649"/>
            <a:ext cx="4073525" cy="4063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D5F63776-1EE7-4671-8A2B-02E30E41FEAC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7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732948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2387" y="1644771"/>
            <a:ext cx="244475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2388" y="4992414"/>
            <a:ext cx="2444750" cy="715973"/>
          </a:xfrm>
        </p:spPr>
        <p:txBody>
          <a:bodyPr lIns="0" anchor="b" anchorCtr="0"/>
          <a:lstStyle>
            <a:lvl1pPr marL="228600" indent="-228600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-1980494" y="3538620"/>
            <a:ext cx="1796791" cy="2907588"/>
            <a:chOff x="12403271" y="-1"/>
            <a:chExt cx="1796791" cy="2907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/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D6EF81AA-3B23-4206-9FBE-5FAA564FBBFC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22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4" y="1645033"/>
            <a:ext cx="4071936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4838" y="1644771"/>
            <a:ext cx="244316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2388" y="1644771"/>
            <a:ext cx="2444750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5B033FE-FAF8-4950-A5B1-71D59FEE981F}" type="datetime1">
              <a:rPr lang="en-GB" smtClean="0"/>
              <a:t>09/09/2019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F1A21-DB0B-44A1-8EBE-E26897290FD2}"/>
              </a:ext>
            </a:extLst>
          </p:cNvPr>
          <p:cNvGrpSpPr/>
          <p:nvPr userDrawn="1"/>
        </p:nvGrpSpPr>
        <p:grpSpPr>
          <a:xfrm>
            <a:off x="-1980494" y="3538620"/>
            <a:ext cx="1796791" cy="2907588"/>
            <a:chOff x="12403271" y="-1"/>
            <a:chExt cx="1796791" cy="2907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6B9EE2-783B-41AA-AC77-4DB0F5ED032D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1B83249-39D6-4252-BB3B-A6D96E90F9B0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1B093AE-E011-42FE-AB95-66C9BFBDF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F1A727-495B-4982-B3C7-671F9B44F5C2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/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E0B471-FCB7-47D8-9FB4-678E9DA02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659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6064" y="1645033"/>
            <a:ext cx="7331074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514" y="1644771"/>
            <a:ext cx="2443162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4" y="4992414"/>
            <a:ext cx="2443161" cy="715973"/>
          </a:xfrm>
        </p:spPr>
        <p:txBody>
          <a:bodyPr lIns="0" anchor="b" anchorCtr="0"/>
          <a:lstStyle>
            <a:lvl1pPr marL="228600" indent="-228600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9" name="Date_DateCustomA">
            <a:extLst>
              <a:ext uri="{FF2B5EF4-FFF2-40B4-BE49-F238E27FC236}">
                <a16:creationId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757C3B0-1DCD-4A40-AEB0-BF70655BEDFC}" type="datetime1">
              <a:rPr lang="en-GB" smtClean="0"/>
              <a:t>09/09/2019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08E95C-A108-449E-AA24-2989A4642A1B}"/>
              </a:ext>
            </a:extLst>
          </p:cNvPr>
          <p:cNvGrpSpPr/>
          <p:nvPr userDrawn="1"/>
        </p:nvGrpSpPr>
        <p:grpSpPr>
          <a:xfrm>
            <a:off x="-1980494" y="3538620"/>
            <a:ext cx="1796791" cy="2907588"/>
            <a:chOff x="12403271" y="-1"/>
            <a:chExt cx="1796791" cy="29075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7BA9E9-E6FD-43CD-9C63-CB59B98DE9F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4ED11A2-1FA8-4D5C-95DC-296255DA7DE6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5E16663-E9F6-4D4C-9422-559BC29D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EF9199-7D6F-4B6A-AF35-F75259366BE9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/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7BCF0F-D12B-4ADD-B578-30EC974B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5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556C8-A731-4240-9800-194A4F70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2543"/>
            <a:ext cx="4071936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4838" y="5390147"/>
            <a:ext cx="570230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8" y="537029"/>
            <a:ext cx="5702300" cy="485311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BD7F415-C480-4230-B008-2048542FA07E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995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DE71F-8FC2-4DE4-9423-EE57143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452543"/>
            <a:ext cx="2443162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4" y="1645033"/>
            <a:ext cx="2443162" cy="4062030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6063" y="5390147"/>
            <a:ext cx="73310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063" y="537029"/>
            <a:ext cx="7331075" cy="485311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86D9C49-0C75-4FE6-886A-DB68C2B0032F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4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2651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2" y="1139744"/>
            <a:ext cx="9772191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1D2A4EF7-8726-4CD1-8B42-C1FF5901D6CE}" type="datetime1">
              <a:rPr lang="en-GB" smtClean="0"/>
              <a:t>09/09/2019</a:t>
            </a:fld>
            <a:endParaRPr lang="en-DK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CB23DC-9A5C-4856-B9D3-C9BA6C166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3" y="6159600"/>
            <a:ext cx="2826000" cy="25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3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9" y="1645033"/>
            <a:ext cx="5702299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4838" y="5390147"/>
            <a:ext cx="570230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540CBD2-0FD1-4EFD-8C66-D50D7FD1D03F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49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2443162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A7420-B42B-4A1E-801C-58F73E98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6063" y="1645033"/>
            <a:ext cx="733107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90147"/>
            <a:ext cx="244475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0B8E102-9AB2-468B-BB43-BE79BEA7A385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078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537029"/>
            <a:ext cx="10588624" cy="485311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2900" y="906698"/>
            <a:ext cx="3257550" cy="2158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90147"/>
            <a:ext cx="1059021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F41D26F-3F81-4659-8A7B-1E8208DFFE1D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48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48E567-47F5-4B08-99D6-069385EC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925" y="5389081"/>
            <a:ext cx="407352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838" y="5389082"/>
            <a:ext cx="570230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513" y="1645033"/>
            <a:ext cx="4071937" cy="374404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8" y="1645033"/>
            <a:ext cx="5702300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A0DE46F-1B23-442A-9A29-30D9E9273F2B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008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4" y="452543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8143875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814387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6775" y="5389082"/>
            <a:ext cx="1630363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D3214A3D-4DB2-471E-A86A-C54DEF753A82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82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88E7-3B12-4449-81F1-3C8219EE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4" y="5389082"/>
            <a:ext cx="325755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0450" y="5389082"/>
            <a:ext cx="325755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3257550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0450" y="1645031"/>
            <a:ext cx="3257549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2387" y="1644771"/>
            <a:ext cx="244475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550E0D8-751E-4740-996D-2152288E92B5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15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90B9-8984-4B63-9584-E3AE12B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488632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224" y="5389082"/>
            <a:ext cx="2443164" cy="317982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5389082"/>
            <a:ext cx="1630363" cy="317981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4886325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99225" y="1645031"/>
            <a:ext cx="2443162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CC5DA68-4877-4899-97D6-7768BA7AAE68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74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AAF93-6D36-4195-82B9-DF0720EC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5700712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5389082"/>
            <a:ext cx="162877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5389082"/>
            <a:ext cx="1630363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6925" y="1645033"/>
            <a:ext cx="5702300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1628776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1A2B4C0-2927-41A7-B8F3-59A5D6BD0906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259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3A1CA0-6B95-4682-8F2B-A2CB29E9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89082"/>
            <a:ext cx="5702299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5389082"/>
            <a:ext cx="16287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3145100"/>
            <a:ext cx="1630363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5" y="5389082"/>
            <a:ext cx="163036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3" y="1645031"/>
            <a:ext cx="1628775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5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77592BB-49C8-48A0-B438-A0B04AED76E9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8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>
            <a:extLst>
              <a:ext uri="{FF2B5EF4-FFF2-40B4-BE49-F238E27FC236}">
                <a16:creationId xmlns:a16="http://schemas.microsoft.com/office/drawing/2014/main" id="{6DA88F43-D409-4504-A063-DA4B451A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5389082"/>
            <a:ext cx="570230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3146400"/>
            <a:ext cx="407352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4073526" cy="1483869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3613" y="5389082"/>
            <a:ext cx="1628775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4" y="5389082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3" y="3906278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4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1" name="Date_DateCustomA">
            <a:extLst>
              <a:ext uri="{FF2B5EF4-FFF2-40B4-BE49-F238E27FC236}">
                <a16:creationId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03E0577-1CE8-47F1-B870-88CA527AABDB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00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3110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3" y="1139744"/>
            <a:ext cx="9772650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23" name="Date_DateCustomA" hidden="1">
            <a:extLst>
              <a:ext uri="{FF2B5EF4-FFF2-40B4-BE49-F238E27FC236}">
                <a16:creationId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641C0774-CDD2-4CD9-80BA-4D18DDB19D46}" type="datetime1">
              <a:rPr lang="en-GB" smtClean="0"/>
              <a:t>09/09/2019</a:t>
            </a:fld>
            <a:endParaRPr lang="en-DK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71DD6B-2BD1-40F7-8209-3A56F24448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3" y="6159600"/>
            <a:ext cx="2826000" cy="25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8685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5390147"/>
            <a:ext cx="5702300" cy="31691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3144921"/>
            <a:ext cx="162877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3612" y="5389200"/>
            <a:ext cx="1628776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4" y="3144921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6774" y="5389200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1628776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2" y="3906278"/>
            <a:ext cx="1628776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4" y="1645032"/>
            <a:ext cx="1630364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09E8909-9BF2-426F-A556-859081C9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3" name="Date_DateCustomA">
            <a:extLst>
              <a:ext uri="{FF2B5EF4-FFF2-40B4-BE49-F238E27FC236}">
                <a16:creationId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2140D1A-BC67-4A60-B8A2-68DC90875E1A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11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89200"/>
            <a:ext cx="3259138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214" y="3146400"/>
            <a:ext cx="6485932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0451" y="5389200"/>
            <a:ext cx="1625600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3613" y="5389200"/>
            <a:ext cx="16287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6775" y="5389200"/>
            <a:ext cx="163036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3257550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0450" y="1645031"/>
            <a:ext cx="6516688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70450" y="3906000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3" y="3906278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299AE5C6-8512-40FE-B386-E39B565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4" name="Date_DateCustomA">
            <a:extLst>
              <a:ext uri="{FF2B5EF4-FFF2-40B4-BE49-F238E27FC236}">
                <a16:creationId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9AF9425-71DA-4B44-8F96-85B3AD170B5F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972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3200" cy="6861600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5200" cy="10562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448022F7-C93C-49CC-812D-AE4E8B219A35}" type="datetime1">
              <a:rPr lang="en-GB" smtClean="0"/>
              <a:t>09/09/2019</a:t>
            </a:fld>
            <a:endParaRPr lang="en-DK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3200" cy="6861600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2" name="Date_DateCustomA" hidden="1">
            <a:extLst>
              <a:ext uri="{FF2B5EF4-FFF2-40B4-BE49-F238E27FC236}">
                <a16:creationId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BEC8A55F-6DDA-4AB8-8676-51F8D1D4F3BF}" type="datetime1">
              <a:rPr lang="en-GB" smtClean="0"/>
              <a:t>09/09/2019</a:t>
            </a:fld>
            <a:endParaRPr lang="en-DK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3" y="1946365"/>
            <a:ext cx="7329487" cy="2769325"/>
          </a:xfrm>
        </p:spPr>
        <p:txBody>
          <a:bodyPr/>
          <a:lstStyle>
            <a:lvl1pPr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968" y="5020098"/>
            <a:ext cx="7332035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805436" y="2250351"/>
            <a:ext cx="1671637" cy="28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tx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07B55FD-B597-4B43-8E84-F8428D9F2B89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59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5C857B0-BA7F-4231-B59A-526700F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EFCB062-1D37-45C0-8AA9-C371756418DF}" type="datetime1">
              <a:rPr lang="en-GB" smtClean="0"/>
              <a:t>09/09/2019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5" name="Date_DateCustomA">
            <a:extLst>
              <a:ext uri="{FF2B5EF4-FFF2-40B4-BE49-F238E27FC236}">
                <a16:creationId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6F26416-1247-41B8-8CC6-FF7FA0C666F5}" type="datetime1">
              <a:rPr lang="en-GB" smtClean="0"/>
              <a:t>09/09/2019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798512" y="452544"/>
            <a:ext cx="10588625" cy="1196721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7E8D6539-A4A7-4AF9-A519-6FD809DF956C}" type="datetime1">
              <a:rPr lang="en-GB" smtClean="0"/>
              <a:t>09/09/2019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CD3D23-05BF-4B57-8284-15FF6D1217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3" y="6159600"/>
            <a:ext cx="2826000" cy="25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5984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4" y="452544"/>
            <a:ext cx="4886324" cy="44329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4" y="4971350"/>
            <a:ext cx="4886324" cy="365455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4" y="5334000"/>
            <a:ext cx="4886324" cy="424412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396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7272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0608629C-3B30-4341-88D0-DD6AFE5EA8C0}" type="datetime1">
              <a:rPr lang="en-GB" smtClean="0"/>
              <a:t>09/09/2019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9BD8C4-6612-438B-81F5-53DD9DF90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13" y="6159600"/>
            <a:ext cx="2826457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A34D-CD01-4059-B449-4DCD238F6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40"/>
            <a:ext cx="12190413" cy="6857108"/>
          </a:xfrm>
          <a:prstGeom prst="rect">
            <a:avLst/>
          </a:prstGeom>
        </p:spPr>
      </p:pic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CBA46E89-0E1F-4902-BD9B-8B6567000B78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90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3" y="452543"/>
            <a:ext cx="7329487" cy="525584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783461-93EA-4162-AC89-71558EC41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05EF6511-C33F-462E-B9A0-6D94C7AF0441}" type="datetime1">
              <a:rPr lang="en-GB" smtClean="0"/>
              <a:t>09/09/2019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4" y="452543"/>
            <a:ext cx="4886324" cy="5255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79C58AEA-45C4-4ACD-AEA5-2F14D980DB35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27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513" y="1633538"/>
            <a:ext cx="10588625" cy="4087812"/>
          </a:xfrm>
        </p:spPr>
        <p:txBody>
          <a:bodyPr/>
          <a:lstStyle>
            <a:lvl1pPr marL="361950" indent="-361950">
              <a:buFont typeface="+mj-lt"/>
              <a:buAutoNum type="arabicPeriod"/>
              <a:defRPr sz="1400" b="1" cap="all" baseline="0">
                <a:solidFill>
                  <a:schemeClr val="bg1"/>
                </a:solidFill>
              </a:defRPr>
            </a:lvl1pPr>
            <a:lvl2pPr marL="627063" indent="-265113">
              <a:defRPr sz="14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0D4A9637-63BE-4344-8322-D1EEFBDAED6C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20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512" y="1645033"/>
            <a:ext cx="105886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39E0B4D-4071-489E-B65B-A0A245E055CD}" type="datetime1">
              <a:rPr lang="en-GB" smtClean="0"/>
              <a:t>09/09/2019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8863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9224" y="1645032"/>
            <a:ext cx="4887913" cy="40633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2EFCDC5-0C39-480B-9208-502F233945E6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0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84838" y="1645032"/>
            <a:ext cx="5702300" cy="40633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B33D3CF-4041-4F65-A761-2621BA1A60ED}" type="datetime1">
              <a:rPr lang="en-GB" smtClean="0"/>
              <a:t>09/09/2019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8513" y="312840"/>
            <a:ext cx="10588625" cy="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7200" y="62820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b="0" baseline="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512" y="1648207"/>
            <a:ext cx="10588625" cy="406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 No bullet text 18</a:t>
            </a:r>
          </a:p>
          <a:p>
            <a:pPr lvl="4"/>
            <a:r>
              <a:rPr lang="en-GB" noProof="0" dirty="0"/>
              <a:t>5 </a:t>
            </a:r>
            <a:r>
              <a:rPr lang="en-GB" noProof="0" dirty="0" err="1"/>
              <a:t>Megaheader</a:t>
            </a:r>
            <a:r>
              <a:rPr lang="en-GB" noProof="0" dirty="0"/>
              <a:t> caps 48</a:t>
            </a:r>
          </a:p>
          <a:p>
            <a:pPr lvl="5"/>
            <a:r>
              <a:rPr lang="en-GB" noProof="0" dirty="0"/>
              <a:t>6 Header caps 18</a:t>
            </a:r>
          </a:p>
          <a:p>
            <a:pPr lvl="6"/>
            <a:r>
              <a:rPr lang="en-GB" noProof="0" dirty="0"/>
              <a:t>7 Text 18</a:t>
            </a:r>
          </a:p>
          <a:p>
            <a:pPr lvl="7"/>
            <a:r>
              <a:rPr lang="en-GB" noProof="0" dirty="0"/>
              <a:t>8 Number 16</a:t>
            </a:r>
          </a:p>
          <a:p>
            <a:pPr lvl="8"/>
            <a:r>
              <a:rPr lang="en-GB" noProof="0" dirty="0"/>
              <a:t>9 Letter 16</a:t>
            </a:r>
          </a:p>
          <a:p>
            <a:pPr lvl="8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6062" y="6281956"/>
            <a:ext cx="6515101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0654E94-F20A-4F47-B96F-4C30C568E36B}" type="datetime1">
              <a:rPr lang="en-GB" smtClean="0"/>
              <a:t>09/09/2019</a:t>
            </a:fld>
            <a:endParaRPr lang="da-D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972094" y="522206"/>
            <a:ext cx="1796791" cy="2907588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/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38C835D-7A3F-4157-850A-1556A9D8479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798513" y="6159600"/>
            <a:ext cx="2826458" cy="255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15BF35-693E-4749-821E-5148CED147C8}"/>
              </a:ext>
            </a:extLst>
          </p:cNvPr>
          <p:cNvSpPr/>
          <p:nvPr userDrawn="1"/>
        </p:nvSpPr>
        <p:spPr>
          <a:xfrm>
            <a:off x="2051824" y="6142932"/>
            <a:ext cx="1573147" cy="272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34" r:id="rId2"/>
    <p:sldLayoutId id="2147483797" r:id="rId3"/>
    <p:sldLayoutId id="2147483748" r:id="rId4"/>
    <p:sldLayoutId id="2147483788" r:id="rId5"/>
    <p:sldLayoutId id="2147483798" r:id="rId6"/>
    <p:sldLayoutId id="2147483737" r:id="rId7"/>
    <p:sldLayoutId id="2147483791" r:id="rId8"/>
    <p:sldLayoutId id="2147483770" r:id="rId9"/>
    <p:sldLayoutId id="2147483792" r:id="rId10"/>
    <p:sldLayoutId id="2147483793" r:id="rId11"/>
    <p:sldLayoutId id="2147483771" r:id="rId12"/>
    <p:sldLayoutId id="2147483795" r:id="rId13"/>
    <p:sldLayoutId id="2147483794" r:id="rId14"/>
    <p:sldLayoutId id="2147483768" r:id="rId15"/>
    <p:sldLayoutId id="2147483773" r:id="rId16"/>
    <p:sldLayoutId id="2147483769" r:id="rId17"/>
    <p:sldLayoutId id="2147483772" r:id="rId18"/>
    <p:sldLayoutId id="2147483774" r:id="rId19"/>
    <p:sldLayoutId id="2147483775" r:id="rId20"/>
    <p:sldLayoutId id="2147483776" r:id="rId21"/>
    <p:sldLayoutId id="2147483796" r:id="rId22"/>
    <p:sldLayoutId id="2147483777" r:id="rId23"/>
    <p:sldLayoutId id="2147483783" r:id="rId24"/>
    <p:sldLayoutId id="2147483782" r:id="rId25"/>
    <p:sldLayoutId id="2147483781" r:id="rId26"/>
    <p:sldLayoutId id="2147483780" r:id="rId27"/>
    <p:sldLayoutId id="2147483779" r:id="rId28"/>
    <p:sldLayoutId id="2147483784" r:id="rId29"/>
    <p:sldLayoutId id="2147483778" r:id="rId30"/>
    <p:sldLayoutId id="2147483785" r:id="rId31"/>
    <p:sldLayoutId id="2147483749" r:id="rId32"/>
    <p:sldLayoutId id="2147483746" r:id="rId33"/>
    <p:sldLayoutId id="2147483787" r:id="rId34"/>
    <p:sldLayoutId id="2147483738" r:id="rId35"/>
    <p:sldLayoutId id="2147483747" r:id="rId36"/>
    <p:sldLayoutId id="2147483799" r:id="rId37"/>
    <p:sldLayoutId id="2147483790" r:id="rId38"/>
    <p:sldLayoutId id="2147483767" r:id="rId39"/>
  </p:sldLayoutIdLst>
  <p:hf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1" kern="1200" cap="all" spc="-50" baseline="0">
          <a:solidFill>
            <a:schemeClr val="tx2"/>
          </a:solidFill>
          <a:latin typeface="Verdana"/>
          <a:ea typeface="Verdana" pitchFamily="34" charset="0"/>
          <a:cs typeface="Verdana" pitchFamily="34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52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 spc="-50" baseline="0">
          <a:solidFill>
            <a:schemeClr val="tx1"/>
          </a:solidFill>
          <a:latin typeface="Verdana"/>
          <a:ea typeface="Verdana" pitchFamily="34" charset="0"/>
          <a:cs typeface="Verdana" pitchFamily="34" charset="0"/>
        </a:defRPr>
      </a:lvl1pPr>
      <a:lvl2pPr marL="648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2pPr>
      <a:lvl3pPr marL="9792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3pPr>
      <a:lvl4pPr marL="0" indent="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18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4pPr>
      <a:lvl5pPr marL="0" indent="0" algn="l" defTabSz="457189" rtl="0" eaLnBrk="1" fontAlgn="base" hangingPunct="1">
        <a:lnSpc>
          <a:spcPct val="8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4800" b="1" kern="1200" cap="all" spc="-100" baseline="0">
          <a:solidFill>
            <a:schemeClr val="tx1"/>
          </a:solidFill>
          <a:latin typeface="Verdana"/>
          <a:ea typeface="Verdana" pitchFamily="34" charset="0"/>
          <a:cs typeface="+mn-cs"/>
        </a:defRPr>
      </a:lvl5pPr>
      <a:lvl6pPr marL="0" indent="0" algn="l" defTabSz="457189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800" b="1" kern="1200" cap="all" spc="-5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457189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800" i="0" kern="1200" spc="-50">
          <a:solidFill>
            <a:schemeClr val="bg2"/>
          </a:solidFill>
          <a:latin typeface="+mn-lt"/>
          <a:ea typeface="+mn-ea"/>
          <a:cs typeface="+mn-cs"/>
        </a:defRPr>
      </a:lvl7pPr>
      <a:lvl8pPr marL="648000" indent="-252000" algn="l" defTabSz="457189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rabi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52000" algn="l" defTabSz="457189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lphaU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9" userDrawn="1">
          <p15:clr>
            <a:srgbClr val="F26B43"/>
          </p15:clr>
        </p15:guide>
        <p15:guide id="2" pos="7173" userDrawn="1">
          <p15:clr>
            <a:srgbClr val="F26B43"/>
          </p15:clr>
        </p15:guide>
        <p15:guide id="3" orient="horz" pos="1036" userDrawn="1">
          <p15:clr>
            <a:srgbClr val="F26B43"/>
          </p15:clr>
        </p15:guide>
        <p15:guide id="4" orient="horz" pos="3595" userDrawn="1">
          <p15:clr>
            <a:srgbClr val="F26B43"/>
          </p15:clr>
        </p15:guide>
        <p15:guide id="5" pos="6146" userDrawn="1">
          <p15:clr>
            <a:srgbClr val="F26B43"/>
          </p15:clr>
        </p15:guide>
        <p15:guide id="6" pos="5633" userDrawn="1">
          <p15:clr>
            <a:srgbClr val="F26B43"/>
          </p15:clr>
        </p15:guide>
        <p15:guide id="7" pos="5120" userDrawn="1">
          <p15:clr>
            <a:srgbClr val="F26B43"/>
          </p15:clr>
        </p15:guide>
        <p15:guide id="8" pos="4607" userDrawn="1">
          <p15:clr>
            <a:srgbClr val="F26B43"/>
          </p15:clr>
        </p15:guide>
        <p15:guide id="9" pos="4094" userDrawn="1">
          <p15:clr>
            <a:srgbClr val="F26B43"/>
          </p15:clr>
        </p15:guide>
        <p15:guide id="10" pos="3581" userDrawn="1">
          <p15:clr>
            <a:srgbClr val="F26B43"/>
          </p15:clr>
        </p15:guide>
        <p15:guide id="11" pos="3068" userDrawn="1">
          <p15:clr>
            <a:srgbClr val="F26B43"/>
          </p15:clr>
        </p15:guide>
        <p15:guide id="12" pos="2555" userDrawn="1">
          <p15:clr>
            <a:srgbClr val="F26B43"/>
          </p15:clr>
        </p15:guide>
        <p15:guide id="13" pos="2042" userDrawn="1">
          <p15:clr>
            <a:srgbClr val="F26B43"/>
          </p15:clr>
        </p15:guide>
        <p15:guide id="14" pos="1529" userDrawn="1">
          <p15:clr>
            <a:srgbClr val="F26B43"/>
          </p15:clr>
        </p15:guide>
        <p15:guide id="15" pos="1016" userDrawn="1">
          <p15:clr>
            <a:srgbClr val="F26B43"/>
          </p15:clr>
        </p15:guide>
        <p15:guide id="16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4EA3D.DCA8C660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D_PresentationTitle">
            <a:extLst>
              <a:ext uri="{FF2B5EF4-FFF2-40B4-BE49-F238E27FC236}">
                <a16:creationId xmlns:a16="http://schemas.microsoft.com/office/drawing/2014/main" id="{762559F4-64D2-4777-B4A2-5B4FAFFDC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dirty="0"/>
              <a:t>WRAP 2014 Shake-Out Study</a:t>
            </a:r>
          </a:p>
        </p:txBody>
      </p:sp>
      <p:sp>
        <p:nvSpPr>
          <p:cNvPr id="3" name="FLD_PresentationTitle_2">
            <a:extLst>
              <a:ext uri="{FF2B5EF4-FFF2-40B4-BE49-F238E27FC236}">
                <a16:creationId xmlns:a16="http://schemas.microsoft.com/office/drawing/2014/main" id="{2264CFE6-C3E4-4051-923B-0978D381C4F7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sz="4400" dirty="0"/>
              <a:t>Phase III Progress Update</a:t>
            </a:r>
          </a:p>
          <a:p>
            <a:endParaRPr lang="en-GB" sz="4400" dirty="0"/>
          </a:p>
          <a:p>
            <a:r>
              <a:rPr lang="en-GB" sz="3600" cap="none" dirty="0"/>
              <a:t>Initial Sensitivity Tests, Revised 2014 GEOS-Chem Modeling and 2014v2 Emission Updates</a:t>
            </a:r>
          </a:p>
        </p:txBody>
      </p:sp>
      <p:sp>
        <p:nvSpPr>
          <p:cNvPr id="4" name="FLD_PresentationSubtitle">
            <a:extLst>
              <a:ext uri="{FF2B5EF4-FFF2-40B4-BE49-F238E27FC236}">
                <a16:creationId xmlns:a16="http://schemas.microsoft.com/office/drawing/2014/main" id="{AE283122-DAAA-4E85-87A4-5FF46F4B8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8513" y="4327451"/>
            <a:ext cx="8136879" cy="177690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sz="2800" dirty="0"/>
              <a:t>Ramboll US Corporation and UNC Chapel Hill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RTOWG Webinar</a:t>
            </a:r>
          </a:p>
          <a:p>
            <a:r>
              <a:rPr lang="en-GB" sz="2800" dirty="0"/>
              <a:t>September 10, 2019</a:t>
            </a:r>
          </a:p>
        </p:txBody>
      </p:sp>
    </p:spTree>
    <p:extLst>
      <p:ext uri="{BB962C8B-B14F-4D97-AF65-F5344CB8AC3E}">
        <p14:creationId xmlns:p14="http://schemas.microsoft.com/office/powerpoint/2010/main" val="3792566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DMS emissions as So2 (CAMx v6.5 and v7.0)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C9DC9-8466-44E5-8C69-8DC42452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645033"/>
            <a:ext cx="4012027" cy="4063354"/>
          </a:xfrm>
        </p:spPr>
        <p:txBody>
          <a:bodyPr/>
          <a:lstStyle/>
          <a:p>
            <a:r>
              <a:rPr lang="en-GB" dirty="0"/>
              <a:t>CAMx v7.0 behaves the same as v6.5 in response to removing DMS emissions treated as SO2</a:t>
            </a:r>
          </a:p>
          <a:p>
            <a:pPr lvl="1"/>
            <a:r>
              <a:rPr lang="en-US" b="1" dirty="0">
                <a:solidFill>
                  <a:srgbClr val="A8A69B"/>
                </a:solidFill>
              </a:rPr>
              <a:t>Observed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CAMx v6.5 Base Case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CAMx v7.0 Base Case</a:t>
            </a:r>
          </a:p>
          <a:p>
            <a:pPr lvl="1"/>
            <a:r>
              <a:rPr lang="en-US" b="1" dirty="0">
                <a:solidFill>
                  <a:srgbClr val="00B0F0"/>
                </a:solidFill>
              </a:rPr>
              <a:t>CAMx v6.5 no DMS Emissions</a:t>
            </a:r>
          </a:p>
          <a:p>
            <a:pPr lvl="1"/>
            <a:r>
              <a:rPr lang="en-US" b="1" dirty="0"/>
              <a:t>CAMx v7.0 no DMS Emissions</a:t>
            </a:r>
          </a:p>
          <a:p>
            <a:r>
              <a:rPr lang="en-US" dirty="0"/>
              <a:t>Even with no DMS emissions, July SO4 overestimation at Coastal sites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31B47-D082-4D4B-9016-3A081A922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13" y="946602"/>
            <a:ext cx="6858000" cy="296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9E988-C537-4591-9A10-00625C46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13" y="3894505"/>
            <a:ext cx="6858000" cy="29635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4F2F9-6509-43E4-AAEE-B8EC646B1B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02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01A9-45AC-413F-9751-6C17F782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treatment of dms chemistry  plus no dms emissions (CAMx v7.0)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F4D9B-1B99-476C-B542-16FD8764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3" y="1645033"/>
            <a:ext cx="4369836" cy="4063354"/>
          </a:xfrm>
        </p:spPr>
        <p:txBody>
          <a:bodyPr/>
          <a:lstStyle/>
          <a:p>
            <a:r>
              <a:rPr lang="en-US" dirty="0"/>
              <a:t>Explicit DMS chemistry treatment results in small reductions in coastal SO4 concentrations but still overestimated</a:t>
            </a:r>
          </a:p>
          <a:p>
            <a:pPr lvl="1"/>
            <a:r>
              <a:rPr lang="en-US" b="1" dirty="0">
                <a:solidFill>
                  <a:srgbClr val="A8A69B"/>
                </a:solidFill>
              </a:rPr>
              <a:t>Observed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CAMx v7.0 Base Case</a:t>
            </a:r>
          </a:p>
          <a:p>
            <a:pPr lvl="1"/>
            <a:r>
              <a:rPr lang="en-US" b="1" dirty="0">
                <a:solidFill>
                  <a:srgbClr val="FF3300"/>
                </a:solidFill>
              </a:rPr>
              <a:t>CAMx v7.0 Explicit DMS Chemistry with DMS Emissions</a:t>
            </a:r>
          </a:p>
          <a:p>
            <a:pPr lvl="1"/>
            <a:r>
              <a:rPr lang="en-US" b="1" dirty="0">
                <a:solidFill>
                  <a:srgbClr val="D60093"/>
                </a:solidFill>
              </a:rPr>
              <a:t>CAMx v7.0 Explicit DMS Chemistry with DMS Emissions and BC</a:t>
            </a:r>
          </a:p>
          <a:p>
            <a:pPr lvl="1"/>
            <a:r>
              <a:rPr lang="en-US" b="1" dirty="0"/>
              <a:t>CAMx v7.0 no DMS Emissions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93E77-CF0F-438D-B31B-9DFAB4C5E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13" y="3896057"/>
            <a:ext cx="6858000" cy="296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350BA-7C17-4657-B2F6-284675EB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161" y="959846"/>
            <a:ext cx="6858000" cy="29635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177D7-5678-4D67-9800-F45D7A2BB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370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279B-4C32-4752-8E34-0535769B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on Coastal So4 overestimation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715BC-630C-42F2-BAFE-DCFBA161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273324"/>
            <a:ext cx="10588625" cy="4435064"/>
          </a:xfrm>
        </p:spPr>
        <p:txBody>
          <a:bodyPr/>
          <a:lstStyle/>
          <a:p>
            <a:r>
              <a:rPr lang="en-US" sz="2000" dirty="0"/>
              <a:t>Explicit treatment of DMS chemistry does not correct coastal SO4 overestimation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DMS emissions are uncertain and are a fairly new addition to the CAMx Oceanic Processor</a:t>
            </a:r>
          </a:p>
          <a:p>
            <a:r>
              <a:rPr lang="en-US" sz="2000" dirty="0"/>
              <a:t>Complete elimination of DMS emissions reduced Jul SO4 overestimation by half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Potentially other sources of SO4 overstatement (GCBCs?)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Can’t really justify not using DMS emissions as it is largest non-volcanic natural source of reactive sulfur (SO2/SO4)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Track with source apportionment to see how far inland DMS SO4 extends with 2014v2 platform</a:t>
            </a:r>
          </a:p>
          <a:p>
            <a:r>
              <a:rPr lang="en-US" sz="2000" dirty="0"/>
              <a:t>Move to CAMx v7.0 for future 2014v2 modeling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Explicit DMS chemistry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Ability to perform Source Apportionment on BCs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Will allow separate tracking of Natural vs. Anthropogenic sources from outside of 36-km Domain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C938C-5C29-4142-ABD0-E360F1E24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66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93EF-2CFD-42FF-AA37-B1F8B636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Bi-Directional ammonia Sensitivity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FED8-013A-41B5-B342-EE3B394A7D9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8513" y="1053548"/>
            <a:ext cx="6283472" cy="465483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CAMx bi-directional ammonia algorithm based on Zhang drydep scheme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Simple flip switch type option to turn on ammonia bidi in Zhang bidi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Initial test for Jan/Jul using CAMx v7.0 beta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Compared against CAMx v7.0 base which was 2014v1 database run with CAMX v7.0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For example, includes DMS as SO2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Bidi added to other updates have added to 2014v1 database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Includes explicit DMS chemistry BCs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So changes a couple things at once – other changes don’t affect NO3 so focus on NO3 changes</a:t>
            </a:r>
          </a:p>
        </p:txBody>
      </p:sp>
      <p:pic>
        <p:nvPicPr>
          <p:cNvPr id="5" name="Picture 4" descr="cid:image002.jpg@01D4EA3D.DCA8C660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85" y="1151201"/>
            <a:ext cx="4692605" cy="46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9704-0222-4893-84ED-DC1DED859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8A8A87-27D1-47B4-9E75-986FDDA3EE5B}"/>
              </a:ext>
            </a:extLst>
          </p:cNvPr>
          <p:cNvSpPr/>
          <p:nvPr/>
        </p:nvSpPr>
        <p:spPr>
          <a:xfrm>
            <a:off x="9087850" y="3551586"/>
            <a:ext cx="347703" cy="34161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8C48F2-A0C1-4CC1-B47E-A6132E9A0CB7}"/>
              </a:ext>
            </a:extLst>
          </p:cNvPr>
          <p:cNvSpPr/>
          <p:nvPr/>
        </p:nvSpPr>
        <p:spPr>
          <a:xfrm>
            <a:off x="9207118" y="2345630"/>
            <a:ext cx="347703" cy="34161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7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EAC3-32EB-4D9C-AEF1-7086A51F1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NH3 BiDi (</a:t>
            </a:r>
            <a:r>
              <a:rPr lang="en-US" dirty="0">
                <a:solidFill>
                  <a:srgbClr val="FF9933"/>
                </a:solidFill>
              </a:rPr>
              <a:t>ORANGE</a:t>
            </a:r>
            <a:r>
              <a:rPr lang="en-US" dirty="0"/>
              <a:t>) NO3 – CANY and YELL in Jan/Jul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A26FF-536B-4534-8716-8CAFA466E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329686"/>
            <a:ext cx="7163395" cy="2317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B3E95-3F2B-42AB-A8FA-D591CE1B0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49" y="1329686"/>
            <a:ext cx="6418688" cy="2348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B8AE8-D3E2-4098-808C-78B7ED7C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6971"/>
            <a:ext cx="7215809" cy="233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D01A84-E726-47D9-825D-50F3B8801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149" y="3646971"/>
            <a:ext cx="6430615" cy="23529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54D89-72E8-4DF2-BE87-203E29483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890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142F-D923-4895-B320-B25B6DAD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BiDi Ammonia DryDep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A948-BE4A-426A-8542-733F38F62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expected, BiDi ammonia drydep increases NH3 and therefore NO3 concentrations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Mostly small effect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Relatively more important in summer, but smaller effect in magnitude due to lower NO3</a:t>
            </a:r>
          </a:p>
          <a:p>
            <a:r>
              <a:rPr lang="en-US" dirty="0"/>
              <a:t>CAMx generally underestimated NO3 extinction in 2014v1</a:t>
            </a:r>
          </a:p>
          <a:p>
            <a:r>
              <a:rPr lang="en-US" dirty="0"/>
              <a:t>Adopt CAMx v7.0 with bidi drydep for 2014v2 Shake-Out base case modeling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CDD3-1FE4-4DE4-8AE5-04750A1462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76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7C90-4F13-4AF4-8ECC-F4616F4E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1.2:  Revised 2014 GEOS-Chem Simulation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2D959-665E-4548-8102-82553657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Objective</a:t>
            </a:r>
            <a:r>
              <a:rPr lang="en-US" dirty="0"/>
              <a:t>:  Conduct 2014 GEOS-Chem using approach used in recent 2016 GEOS-Chem to generate new PGM 36-km GCBCs and perform Jan/Jul PGM sensitivity tests to evaluate new GCBCs that will hopefully reduce ozone overestimation bias.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2014 GEOS-Chem Simulation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Process to generate 2014 GCBC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CAMx BC-only inert (no emissions or chemistry) 2024 annual simulation (with deposition)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CAMx Jan/Jul GCBC Sensitivity and MPE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PPT on 2014 GCBC Update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53F04-5198-4665-87FF-3D6F9DF29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32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A54E4-9411-4006-8C35-957A34193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80331-DD6A-4DD1-8F36-02EDF121E4B9}"/>
              </a:ext>
            </a:extLst>
          </p:cNvPr>
          <p:cNvSpPr txBox="1">
            <a:spLocks/>
          </p:cNvSpPr>
          <p:nvPr/>
        </p:nvSpPr>
        <p:spPr>
          <a:xfrm>
            <a:off x="950914" y="606000"/>
            <a:ext cx="10588624" cy="748800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 cap="all" spc="-50" baseline="0">
                <a:solidFill>
                  <a:schemeClr val="tx2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buFontTx/>
              <a:buNone/>
            </a:pPr>
            <a:r>
              <a:rPr lang="en-US" dirty="0"/>
              <a:t>BC</a:t>
            </a:r>
            <a:r>
              <a:rPr lang="en-US" cap="none" dirty="0"/>
              <a:t>s</a:t>
            </a:r>
            <a:r>
              <a:rPr lang="en-US" dirty="0"/>
              <a:t> Based on EPA’s 2014 GEOS-Chem had issues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4EF65-ACD9-4BDF-BFC7-9D23790424C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-2" t="-1498" r="-873" b="1"/>
          <a:stretch/>
        </p:blipFill>
        <p:spPr>
          <a:xfrm>
            <a:off x="4841368" y="3349962"/>
            <a:ext cx="3657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A8100-1D49-417F-8ED5-003E5EB15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68" y="3354388"/>
            <a:ext cx="3657600" cy="3657600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9CB07BD-AE2C-4711-B98A-4F5FC82AE9BE}"/>
              </a:ext>
            </a:extLst>
          </p:cNvPr>
          <p:cNvSpPr txBox="1">
            <a:spLocks/>
          </p:cNvSpPr>
          <p:nvPr/>
        </p:nvSpPr>
        <p:spPr>
          <a:xfrm>
            <a:off x="950912" y="1515374"/>
            <a:ext cx="10588625" cy="4345413"/>
          </a:xfrm>
          <a:prstGeom prst="rect">
            <a:avLst/>
          </a:prstGeom>
        </p:spPr>
        <p:txBody>
          <a:bodyPr/>
          <a:lstStyle>
            <a:lvl1pPr marL="252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marL="648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6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2pPr>
            <a:lvl3pPr marL="9792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4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3pPr>
            <a:lvl4pPr marL="0" indent="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4pPr>
            <a:lvl5pPr marL="0" indent="0" algn="l" defTabSz="45718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800" b="1" kern="1200" cap="all" spc="-10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5pPr>
            <a:lvl6pPr marL="0" indent="0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 kern="1200" cap="all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189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i="0" kern="1200" spc="-5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lphaU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Year-round ozone overestimation bias (especially in colder months)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In both CMAQ and CAMx, but more pronounced in CAMx</a:t>
            </a:r>
          </a:p>
          <a:p>
            <a:r>
              <a:rPr lang="en-US" sz="2000" dirty="0"/>
              <a:t>Maybe some SO4 overestimation, even after eliminating volcano eruptions and DMS emissions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AC8945F-0C7D-40F7-9482-F6ED6238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9418" y="3582194"/>
            <a:ext cx="4661950" cy="25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BE13D8-3CC9-4CA6-B24F-8B0C9C7BC735}"/>
              </a:ext>
            </a:extLst>
          </p:cNvPr>
          <p:cNvSpPr txBox="1"/>
          <p:nvPr/>
        </p:nvSpPr>
        <p:spPr bwMode="auto">
          <a:xfrm>
            <a:off x="5486398" y="3882570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CMAQ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5F04D-DBFA-4A87-AA5D-2E5E5A7F0943}"/>
              </a:ext>
            </a:extLst>
          </p:cNvPr>
          <p:cNvSpPr/>
          <p:nvPr/>
        </p:nvSpPr>
        <p:spPr>
          <a:xfrm>
            <a:off x="9112852" y="375959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hangingPunct="0"/>
            <a:r>
              <a:rPr lang="en-US" b="1" spc="0" dirty="0"/>
              <a:t>CAMx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960F4BF-A07F-4919-8917-F1308ADD36E0}"/>
              </a:ext>
            </a:extLst>
          </p:cNvPr>
          <p:cNvSpPr txBox="1">
            <a:spLocks/>
          </p:cNvSpPr>
          <p:nvPr/>
        </p:nvSpPr>
        <p:spPr>
          <a:xfrm>
            <a:off x="11059600" y="64344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800" b="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marL="252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8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2pPr>
            <a:lvl3pPr marL="648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6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3pPr>
            <a:lvl4pPr marL="9792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anose="020B0604030504040204" pitchFamily="34" charset="0"/>
              <a:buChar char="•"/>
              <a:defRPr sz="14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4pPr>
            <a:lvl5pPr marL="0" indent="0" algn="l" defTabSz="45718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800" b="1" kern="1200" cap="all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5pPr>
            <a:lvl6pPr marL="0" indent="0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 kern="1200" cap="all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189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i="1" kern="1200" spc="-5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lphaU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21AFA-3AE7-4CEA-BC9B-447859BED5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01006-A097-46FB-BC2F-F144198D839C}"/>
              </a:ext>
            </a:extLst>
          </p:cNvPr>
          <p:cNvSpPr txBox="1"/>
          <p:nvPr/>
        </p:nvSpPr>
        <p:spPr bwMode="auto">
          <a:xfrm>
            <a:off x="650875" y="3193774"/>
            <a:ext cx="43054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Monthly Ozone Bias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CAMx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CMAQ</a:t>
            </a:r>
          </a:p>
        </p:txBody>
      </p:sp>
    </p:spTree>
    <p:extLst>
      <p:ext uri="{BB962C8B-B14F-4D97-AF65-F5344CB8AC3E}">
        <p14:creationId xmlns:p14="http://schemas.microsoft.com/office/powerpoint/2010/main" val="566783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C396D-FE04-4C80-A756-A589DEA2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WRAP &amp; EPA and 2016 EPRI geos-chem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DE0FC-1ACF-49E7-AF0A-5DD4D774B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903EB-932C-410C-9ACD-2C03702DA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8" t="22194" r="23794" b="30821"/>
          <a:stretch/>
        </p:blipFill>
        <p:spPr>
          <a:xfrm>
            <a:off x="399657" y="1161118"/>
            <a:ext cx="10627871" cy="48819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B3B9A4-1824-46A8-BFDC-1EF35E5C276F}"/>
              </a:ext>
            </a:extLst>
          </p:cNvPr>
          <p:cNvSpPr/>
          <p:nvPr/>
        </p:nvSpPr>
        <p:spPr>
          <a:xfrm>
            <a:off x="5088350" y="2056865"/>
            <a:ext cx="854578" cy="379395"/>
          </a:xfrm>
          <a:prstGeom prst="ellipse">
            <a:avLst/>
          </a:prstGeom>
          <a:noFill/>
          <a:ln w="28575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E6E440-4A40-40A7-BD4B-A9BEEF3D1759}"/>
              </a:ext>
            </a:extLst>
          </p:cNvPr>
          <p:cNvSpPr/>
          <p:nvPr/>
        </p:nvSpPr>
        <p:spPr>
          <a:xfrm>
            <a:off x="5126052" y="2901908"/>
            <a:ext cx="854578" cy="379395"/>
          </a:xfrm>
          <a:prstGeom prst="ellipse">
            <a:avLst/>
          </a:prstGeom>
          <a:noFill/>
          <a:ln w="28575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8D8699-C76F-42CB-B99A-BC0BDD21EFBE}"/>
              </a:ext>
            </a:extLst>
          </p:cNvPr>
          <p:cNvSpPr/>
          <p:nvPr/>
        </p:nvSpPr>
        <p:spPr>
          <a:xfrm>
            <a:off x="6341783" y="1771945"/>
            <a:ext cx="1211956" cy="379395"/>
          </a:xfrm>
          <a:prstGeom prst="ellipse">
            <a:avLst/>
          </a:prstGeom>
          <a:noFill/>
          <a:ln w="28575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918A0-8FC6-4588-A465-726A891439AA}"/>
              </a:ext>
            </a:extLst>
          </p:cNvPr>
          <p:cNvSpPr txBox="1"/>
          <p:nvPr/>
        </p:nvSpPr>
        <p:spPr bwMode="auto">
          <a:xfrm>
            <a:off x="2570922" y="6043100"/>
            <a:ext cx="77922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Many Emission Inventory Updates (e.g., China)</a:t>
            </a:r>
          </a:p>
        </p:txBody>
      </p:sp>
    </p:spTree>
    <p:extLst>
      <p:ext uri="{BB962C8B-B14F-4D97-AF65-F5344CB8AC3E}">
        <p14:creationId xmlns:p14="http://schemas.microsoft.com/office/powerpoint/2010/main" val="737257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57550-874D-455E-96C0-FA72C3E5A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95EE32-6028-4288-BE19-4FB681DCE226}"/>
              </a:ext>
            </a:extLst>
          </p:cNvPr>
          <p:cNvSpPr txBox="1">
            <a:spLocks/>
          </p:cNvSpPr>
          <p:nvPr/>
        </p:nvSpPr>
        <p:spPr>
          <a:xfrm>
            <a:off x="950914" y="606000"/>
            <a:ext cx="10588624" cy="748800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 cap="all" spc="-50" baseline="0">
                <a:solidFill>
                  <a:schemeClr val="tx2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buFontTx/>
              <a:buNone/>
            </a:pPr>
            <a:r>
              <a:rPr lang="en-US" dirty="0"/>
              <a:t>Western 36us3 ozone BC boundary conditions (ppm)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61768-787E-482A-8C62-C634EAB9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4" y="1657776"/>
            <a:ext cx="4572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D5910-A059-4732-BC4E-291CE95B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068" y="1634389"/>
            <a:ext cx="4572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23321-107D-47A6-9B0A-1F86E267D972}"/>
              </a:ext>
            </a:extLst>
          </p:cNvPr>
          <p:cNvSpPr txBox="1"/>
          <p:nvPr/>
        </p:nvSpPr>
        <p:spPr bwMode="auto">
          <a:xfrm>
            <a:off x="1866900" y="1366232"/>
            <a:ext cx="34861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EPA 2014 GEOS-Chem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7643D-61B6-4C19-9D3E-217D9DB241DF}"/>
              </a:ext>
            </a:extLst>
          </p:cNvPr>
          <p:cNvSpPr/>
          <p:nvPr/>
        </p:nvSpPr>
        <p:spPr>
          <a:xfrm>
            <a:off x="6837222" y="1355662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0" hangingPunct="0"/>
            <a:r>
              <a:rPr lang="en-US" sz="2000" b="1" spc="0" dirty="0"/>
              <a:t>Revised 2014 GEOS-Chem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8D61AB8-510B-4D2F-A105-A128BE7C5AA5}"/>
              </a:ext>
            </a:extLst>
          </p:cNvPr>
          <p:cNvSpPr txBox="1">
            <a:spLocks/>
          </p:cNvSpPr>
          <p:nvPr/>
        </p:nvSpPr>
        <p:spPr>
          <a:xfrm>
            <a:off x="11059600" y="64344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800" b="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marL="252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8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2pPr>
            <a:lvl3pPr marL="648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6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3pPr>
            <a:lvl4pPr marL="9792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anose="020B0604030504040204" pitchFamily="34" charset="0"/>
              <a:buChar char="•"/>
              <a:defRPr sz="14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4pPr>
            <a:lvl5pPr marL="0" indent="0" algn="l" defTabSz="45718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800" b="1" kern="1200" cap="all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5pPr>
            <a:lvl6pPr marL="0" indent="0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 kern="1200" cap="all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189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i="1" kern="1200" spc="-5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lphaU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21AFA-3AE7-4CEA-BC9B-447859BED57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68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1751A0-203C-453A-BA3C-175E0C4C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2014 Shake-Out Study Phase I &amp; II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264422-E6D3-4EAC-9B3D-25EF189F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202400"/>
            <a:ext cx="10588625" cy="4505987"/>
          </a:xfrm>
        </p:spPr>
        <p:txBody>
          <a:bodyPr/>
          <a:lstStyle/>
          <a:p>
            <a:r>
              <a:rPr lang="en-US" sz="2000" dirty="0"/>
              <a:t>Phase I and II conducted from Dec 2018 through May 2019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Developed CAMx &amp; CMAQ 2014v1 36/12-km Shake-Out Study modeling platform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Transferred the emissions and photochemical modeling files and technology to the IWDW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Phase I &amp; II of Study documented on IWDW website: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http://views.cira.colostate.edu/iwdw/docs/waqs_2014v1_shakeout_study.aspx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Several performance issues were found in the 2014v1 CAMx and CMAQ base case: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2014v1 BCs based on EPA’s 2014 GEOS-Chem simulation overestimated ozone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Coastal SO4 was overestimated in CAMx but not CMAQ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Both CMAQ and in particular CAMx had NO3 underestimation performance issues during high NO3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BEIS biogenic emissions selected over MEGAN based on limited sensitivity tests (Jan/Jul)</a:t>
            </a:r>
            <a:r>
              <a:rPr lang="en-US" sz="2000" dirty="0"/>
              <a:t> </a:t>
            </a:r>
            <a:r>
              <a:rPr lang="en-US" sz="1600" dirty="0"/>
              <a:t>but BEIS terpene emissions look high in desert southwest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AEFFA-E1D3-43D4-923B-C2C7AA71A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101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912E68F-989B-4321-A72A-90CDF603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BC-Only Inert</a:t>
            </a:r>
            <a:br>
              <a:rPr lang="en-US" dirty="0"/>
            </a:br>
            <a:r>
              <a:rPr lang="en-US" dirty="0"/>
              <a:t>May-Aug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3824F8-6497-4129-B246-560107BD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645033"/>
            <a:ext cx="2775961" cy="4063354"/>
          </a:xfrm>
        </p:spPr>
        <p:txBody>
          <a:bodyPr/>
          <a:lstStyle/>
          <a:p>
            <a:r>
              <a:rPr lang="en-US" sz="1600" dirty="0"/>
              <a:t>CAMx run with just GCBCs (EPA vs. WRAP) with deposition but no chemistry (inert)</a:t>
            </a:r>
          </a:p>
          <a:p>
            <a:r>
              <a:rPr lang="en-US" sz="1600" dirty="0"/>
              <a:t>Without emissions and chemistry expect CAMx to underestimate ozone</a:t>
            </a:r>
          </a:p>
          <a:p>
            <a:r>
              <a:rPr lang="en-US" sz="1600" dirty="0"/>
              <a:t>EPA GCBC </a:t>
            </a:r>
            <a:r>
              <a:rPr lang="en-US" sz="1600" b="1" dirty="0">
                <a:solidFill>
                  <a:srgbClr val="3333CC"/>
                </a:solidFill>
              </a:rPr>
              <a:t>w/ </a:t>
            </a:r>
            <a:r>
              <a:rPr lang="en-US" sz="1600" dirty="0"/>
              <a:t>and </a:t>
            </a:r>
            <a:r>
              <a:rPr lang="en-US" sz="1600" b="1" dirty="0">
                <a:solidFill>
                  <a:srgbClr val="FF9933"/>
                </a:solidFill>
              </a:rPr>
              <a:t>w/o</a:t>
            </a:r>
            <a:r>
              <a:rPr lang="en-US" sz="1600" dirty="0"/>
              <a:t> cap overestimates ozone at Gothic CO (GTH) and Canyonlands UT (CAN)</a:t>
            </a:r>
          </a:p>
          <a:p>
            <a:r>
              <a:rPr lang="en-US" sz="1600" b="1" dirty="0">
                <a:solidFill>
                  <a:srgbClr val="0099FF"/>
                </a:solidFill>
              </a:rPr>
              <a:t>WRAP GCBC </a:t>
            </a:r>
            <a:r>
              <a:rPr lang="en-US" sz="1600" dirty="0"/>
              <a:t>underestimates observed ozone at GTH and CAN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6C275-BD17-4BEC-9143-1F5F9A4AB9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3B5E3-C8C9-4595-8A9B-8C443CAF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91" y="91440"/>
            <a:ext cx="7596141" cy="3383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6449E-6B4F-4B49-9A31-7C37BB0A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490" y="3474720"/>
            <a:ext cx="759614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8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9F4AA-2827-4B48-AC90-A84F7A012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89F419-B1B9-45C9-AC61-9EBB2900A61B}"/>
              </a:ext>
            </a:extLst>
          </p:cNvPr>
          <p:cNvSpPr txBox="1">
            <a:spLocks/>
          </p:cNvSpPr>
          <p:nvPr/>
        </p:nvSpPr>
        <p:spPr>
          <a:xfrm>
            <a:off x="950914" y="606000"/>
            <a:ext cx="10588624" cy="748800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 cap="all" spc="-50" baseline="0">
                <a:solidFill>
                  <a:schemeClr val="tx2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-111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buFontTx/>
              <a:buNone/>
            </a:pPr>
            <a:r>
              <a:rPr lang="en-US" dirty="0"/>
              <a:t>CAMx BC-Only Inert MDA8 ozone LAV, GTH &amp; CAN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CF0E78-6223-4818-B772-76041C70D334}"/>
              </a:ext>
            </a:extLst>
          </p:cNvPr>
          <p:cNvGrpSpPr/>
          <p:nvPr/>
        </p:nvGrpSpPr>
        <p:grpSpPr>
          <a:xfrm>
            <a:off x="152400" y="1879600"/>
            <a:ext cx="12190413" cy="4678787"/>
            <a:chOff x="-1428874" y="1631768"/>
            <a:chExt cx="13619287" cy="47742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D55486-224A-4C66-9729-5A5D4D231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3350" y="1631769"/>
              <a:ext cx="4687063" cy="47742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820948-A54F-46F6-9A8D-33457B58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8189" y="1631768"/>
              <a:ext cx="4687063" cy="47742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90D3FC-348C-43AD-B1E1-5B9FF259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28874" y="1631768"/>
              <a:ext cx="4687063" cy="4774219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5D2A4-5EEC-40C4-B62D-030F9DA99F64}"/>
              </a:ext>
            </a:extLst>
          </p:cNvPr>
          <p:cNvCxnSpPr/>
          <p:nvPr/>
        </p:nvCxnSpPr>
        <p:spPr>
          <a:xfrm flipV="1">
            <a:off x="718457" y="2344057"/>
            <a:ext cx="3410857" cy="3338286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CFA871-CFA7-43BA-AD39-AA5E11DE59B7}"/>
              </a:ext>
            </a:extLst>
          </p:cNvPr>
          <p:cNvCxnSpPr/>
          <p:nvPr/>
        </p:nvCxnSpPr>
        <p:spPr>
          <a:xfrm flipV="1">
            <a:off x="4905821" y="2380345"/>
            <a:ext cx="3410857" cy="3338286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0CEDA3-3060-4EAE-8DFE-E0F3AB1E3F52}"/>
              </a:ext>
            </a:extLst>
          </p:cNvPr>
          <p:cNvCxnSpPr/>
          <p:nvPr/>
        </p:nvCxnSpPr>
        <p:spPr>
          <a:xfrm flipV="1">
            <a:off x="8708574" y="2365831"/>
            <a:ext cx="3410857" cy="3338286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BF6EF3C-BAA9-4700-B41F-3580686F04D1}"/>
              </a:ext>
            </a:extLst>
          </p:cNvPr>
          <p:cNvSpPr txBox="1">
            <a:spLocks/>
          </p:cNvSpPr>
          <p:nvPr/>
        </p:nvSpPr>
        <p:spPr>
          <a:xfrm>
            <a:off x="11059600" y="64344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800" b="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marL="252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8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2pPr>
            <a:lvl3pPr marL="648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6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3pPr>
            <a:lvl4pPr marL="9792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anose="020B0604030504040204" pitchFamily="34" charset="0"/>
              <a:buChar char="•"/>
              <a:defRPr sz="1400" kern="1200" spc="-5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4pPr>
            <a:lvl5pPr marL="0" indent="0" algn="l" defTabSz="45718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800" b="1" kern="1200" cap="all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5pPr>
            <a:lvl6pPr marL="0" indent="0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 kern="1200" cap="all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189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i="1" kern="1200" spc="-5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lphaU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21AFA-3AE7-4CEA-BC9B-447859BED5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15BDB-61C9-4F88-A080-71B985932B03}"/>
              </a:ext>
            </a:extLst>
          </p:cNvPr>
          <p:cNvSpPr txBox="1"/>
          <p:nvPr/>
        </p:nvSpPr>
        <p:spPr bwMode="auto">
          <a:xfrm>
            <a:off x="10648059" y="4854011"/>
            <a:ext cx="15423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 WRAP GCBC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097292-DC73-43EB-8F25-729A37CA51B1}"/>
              </a:ext>
            </a:extLst>
          </p:cNvPr>
          <p:cNvSpPr txBox="1"/>
          <p:nvPr/>
        </p:nvSpPr>
        <p:spPr bwMode="auto">
          <a:xfrm>
            <a:off x="8426153" y="3307222"/>
            <a:ext cx="1324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EPA GCBC 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93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34745E-C333-492F-A87B-94F5065EC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53CC5A-1E3B-4DEB-9CB8-32A82833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CAMx BC-Only </a:t>
            </a:r>
            <a:r>
              <a:rPr lang="en-US" dirty="0">
                <a:solidFill>
                  <a:srgbClr val="FF9933"/>
                </a:solidFill>
              </a:rPr>
              <a:t>EPA GCBC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WRAP GCBC </a:t>
            </a:r>
            <a:r>
              <a:rPr lang="en-US" dirty="0"/>
              <a:t>– SO4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464DA-47A1-406D-82A3-DB4532AD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5" y="1141923"/>
            <a:ext cx="5106429" cy="292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28A62-5666-479C-9EE0-059394B78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24" y="1141923"/>
            <a:ext cx="5106429" cy="292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92751-C317-4CC2-B33A-8B41F736E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6" y="3920442"/>
            <a:ext cx="5106429" cy="29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783EE-8B0F-4E73-B9C7-3216149B0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337" y="3931375"/>
            <a:ext cx="5106429" cy="2926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DE753C-D69E-41E3-B7BA-31E2F2B51DA6}"/>
              </a:ext>
            </a:extLst>
          </p:cNvPr>
          <p:cNvSpPr txBox="1"/>
          <p:nvPr/>
        </p:nvSpPr>
        <p:spPr bwMode="auto">
          <a:xfrm>
            <a:off x="1603513" y="1709530"/>
            <a:ext cx="12457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PORE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528AD-C91B-41A6-B663-9A00A086323D}"/>
              </a:ext>
            </a:extLst>
          </p:cNvPr>
          <p:cNvSpPr txBox="1"/>
          <p:nvPr/>
        </p:nvSpPr>
        <p:spPr bwMode="auto">
          <a:xfrm>
            <a:off x="6709942" y="1709530"/>
            <a:ext cx="13076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YOSE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5A634-24D8-4DEA-8E90-41160A660D7D}"/>
              </a:ext>
            </a:extLst>
          </p:cNvPr>
          <p:cNvSpPr txBox="1"/>
          <p:nvPr/>
        </p:nvSpPr>
        <p:spPr bwMode="auto">
          <a:xfrm>
            <a:off x="1603513" y="4505739"/>
            <a:ext cx="12457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GRBA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6BE01-187F-4548-A0C7-BEF8E9DF073E}"/>
              </a:ext>
            </a:extLst>
          </p:cNvPr>
          <p:cNvSpPr txBox="1"/>
          <p:nvPr/>
        </p:nvSpPr>
        <p:spPr bwMode="auto">
          <a:xfrm>
            <a:off x="6709942" y="4505739"/>
            <a:ext cx="12386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MOZI</a:t>
            </a:r>
          </a:p>
        </p:txBody>
      </p:sp>
    </p:spTree>
    <p:extLst>
      <p:ext uri="{BB962C8B-B14F-4D97-AF65-F5344CB8AC3E}">
        <p14:creationId xmlns:p14="http://schemas.microsoft.com/office/powerpoint/2010/main" val="2682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BEDCFE-9D46-4C33-9940-F28574B1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CAMx Photochemical sensitivity tests WRAP 2014 GCBC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31EE8F-DDBD-40A8-A799-81F04AA80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14" y="1438450"/>
            <a:ext cx="4938896" cy="4063354"/>
          </a:xfrm>
        </p:spPr>
        <p:txBody>
          <a:bodyPr/>
          <a:lstStyle/>
          <a:p>
            <a:r>
              <a:rPr lang="en-US" dirty="0"/>
              <a:t>Jan/Jul CAMx 2014v1 36-km with new WRAP 2014 GCBC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2014v1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Full Chemistry</a:t>
            </a:r>
          </a:p>
          <a:p>
            <a:r>
              <a:rPr lang="en-US" dirty="0"/>
              <a:t>New CAMx Base Case Configuration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CAMx v7.0 Beta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Explicit DMS Chemistry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NH3 bidi drydep</a:t>
            </a:r>
          </a:p>
          <a:p>
            <a:r>
              <a:rPr lang="en-US" dirty="0"/>
              <a:t>Compare against using EPA 2014 GCBC</a:t>
            </a:r>
          </a:p>
          <a:p>
            <a:r>
              <a:rPr lang="en-US" dirty="0"/>
              <a:t>Evaluate for MDA8 ozone at CASTNet sites</a:t>
            </a:r>
          </a:p>
          <a:p>
            <a:r>
              <a:rPr lang="en-US" dirty="0"/>
              <a:t>Evaluate for PM at IMPROVE sites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8EE978-AA26-44BE-A16B-E81B9E181C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B0FD595-03F9-4443-BDE4-BD8370A9A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6" b="18168"/>
          <a:stretch/>
        </p:blipFill>
        <p:spPr>
          <a:xfrm>
            <a:off x="5532310" y="1429832"/>
            <a:ext cx="5726641" cy="443672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7950545-A2C2-4311-BB8F-3779D6AD793E}"/>
              </a:ext>
            </a:extLst>
          </p:cNvPr>
          <p:cNvSpPr/>
          <p:nvPr/>
        </p:nvSpPr>
        <p:spPr>
          <a:xfrm>
            <a:off x="6826662" y="2777383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B8AEB2-7D24-4541-A083-83810DB4A26A}"/>
              </a:ext>
            </a:extLst>
          </p:cNvPr>
          <p:cNvSpPr/>
          <p:nvPr/>
        </p:nvSpPr>
        <p:spPr>
          <a:xfrm>
            <a:off x="6654319" y="3348529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42A7F8-5E3B-4A49-8453-31DA8236903F}"/>
              </a:ext>
            </a:extLst>
          </p:cNvPr>
          <p:cNvSpPr/>
          <p:nvPr/>
        </p:nvSpPr>
        <p:spPr>
          <a:xfrm>
            <a:off x="7080183" y="3526564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FC22F7-4600-47FC-9F06-F1654EF5E644}"/>
              </a:ext>
            </a:extLst>
          </p:cNvPr>
          <p:cNvSpPr/>
          <p:nvPr/>
        </p:nvSpPr>
        <p:spPr>
          <a:xfrm>
            <a:off x="7003271" y="3210369"/>
            <a:ext cx="454353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0B9C25-8043-4CB0-B67F-A7A51A8E2A70}"/>
              </a:ext>
            </a:extLst>
          </p:cNvPr>
          <p:cNvSpPr/>
          <p:nvPr/>
        </p:nvSpPr>
        <p:spPr>
          <a:xfrm>
            <a:off x="7755295" y="3142001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EB7A20-AF10-4A42-A379-B83AAD98FB71}"/>
              </a:ext>
            </a:extLst>
          </p:cNvPr>
          <p:cNvSpPr/>
          <p:nvPr/>
        </p:nvSpPr>
        <p:spPr>
          <a:xfrm>
            <a:off x="8070066" y="3362769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F89795-5145-40A6-8983-F51D4E003610}"/>
              </a:ext>
            </a:extLst>
          </p:cNvPr>
          <p:cNvSpPr/>
          <p:nvPr/>
        </p:nvSpPr>
        <p:spPr>
          <a:xfrm>
            <a:off x="8164071" y="2303087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849592-4C8F-4BE5-8813-50C3362DAA3E}"/>
              </a:ext>
            </a:extLst>
          </p:cNvPr>
          <p:cNvSpPr/>
          <p:nvPr/>
        </p:nvSpPr>
        <p:spPr>
          <a:xfrm>
            <a:off x="8685366" y="3388407"/>
            <a:ext cx="377441" cy="314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75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E73A-1E34-4AC6-A4FA-A2D0C8F6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Lav410 – Lava Beds CA &amp; PIN414 – Pinnacles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8DF2C-11B8-4C8A-B028-107AF1F0D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85EED-5247-41FB-B144-C95CB688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4" y="1937959"/>
            <a:ext cx="5486400" cy="2459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405AF-0B73-4712-B9DE-D1F36BBE9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624" y="1937960"/>
            <a:ext cx="5999357" cy="2459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F8D1C-F999-410E-B3F8-0F2EB1EF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6" y="4397272"/>
            <a:ext cx="5486400" cy="2459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858469-8227-4E50-B987-71B3C65C1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293" y="4397271"/>
            <a:ext cx="5999354" cy="245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89A376-76A2-43C7-918B-E32FDD46A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839" y="913936"/>
            <a:ext cx="5945363" cy="1312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0334D-7910-426B-AAA9-5B43B42FE680}"/>
              </a:ext>
            </a:extLst>
          </p:cNvPr>
          <p:cNvSpPr txBox="1"/>
          <p:nvPr/>
        </p:nvSpPr>
        <p:spPr bwMode="auto">
          <a:xfrm>
            <a:off x="1868557" y="1457739"/>
            <a:ext cx="12589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86F8-E8D5-4973-A500-CEC6C7CC39AD}"/>
              </a:ext>
            </a:extLst>
          </p:cNvPr>
          <p:cNvSpPr txBox="1"/>
          <p:nvPr/>
        </p:nvSpPr>
        <p:spPr bwMode="auto">
          <a:xfrm>
            <a:off x="8799443" y="1457739"/>
            <a:ext cx="861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400189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03F9-324F-4751-9A48-920942E0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YOS404 – Yosemite CA &amp; SEK403 – Sequoia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000B1-DD37-4E03-B13D-ED769DA0C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AEFF3-C2CF-4E60-AD22-1968C47F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2" y="2097173"/>
            <a:ext cx="5486400" cy="245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44B99-B878-4E26-80C7-BA0364974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648" y="2097172"/>
            <a:ext cx="5999359" cy="2459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21899-844B-40F1-9E38-A9A964913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17" y="4400275"/>
            <a:ext cx="5486400" cy="2459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BD1E8-F681-491E-90D8-2492AAF0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651" y="4400275"/>
            <a:ext cx="5999357" cy="2459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E8EA2-4CE4-430F-A061-B846121CB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430" y="1041463"/>
            <a:ext cx="5945363" cy="1312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BE8595-3B0D-48F1-AEB4-442B91C9CF1F}"/>
              </a:ext>
            </a:extLst>
          </p:cNvPr>
          <p:cNvSpPr txBox="1"/>
          <p:nvPr/>
        </p:nvSpPr>
        <p:spPr bwMode="auto">
          <a:xfrm>
            <a:off x="1868557" y="1457739"/>
            <a:ext cx="12589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F777A-7060-46A2-9D6E-D253748A3355}"/>
              </a:ext>
            </a:extLst>
          </p:cNvPr>
          <p:cNvSpPr txBox="1"/>
          <p:nvPr/>
        </p:nvSpPr>
        <p:spPr bwMode="auto">
          <a:xfrm>
            <a:off x="8799443" y="1457739"/>
            <a:ext cx="861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3711627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2F5AF-6E7C-4DCA-906B-165716A6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GRB411 – Great Basin NV &amp; CAN407 Canyon Lands 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89E3D-0E0C-41CF-B36F-93A67674F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3EDCE-C7FB-4F32-B488-F3AC1A493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3" y="1960255"/>
            <a:ext cx="5486399" cy="2459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0554A-07B8-4D1D-84DD-C02BD75E1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010" y="1959461"/>
            <a:ext cx="5999356" cy="2459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A5E2F6-FB96-49D0-9479-B62934EF5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009" y="4334507"/>
            <a:ext cx="5999359" cy="2459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D9771-2703-4111-92DB-BF5E307F3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3" y="4334508"/>
            <a:ext cx="5486400" cy="2459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436E0-BD38-464D-991A-1D9352980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022" y="933774"/>
            <a:ext cx="5945363" cy="1312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147D3-FF4B-4A46-8156-DD78FC6BAD67}"/>
              </a:ext>
            </a:extLst>
          </p:cNvPr>
          <p:cNvSpPr txBox="1"/>
          <p:nvPr/>
        </p:nvSpPr>
        <p:spPr bwMode="auto">
          <a:xfrm>
            <a:off x="1868557" y="1457739"/>
            <a:ext cx="12589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133DC-6155-45FD-97DB-6D9102833608}"/>
              </a:ext>
            </a:extLst>
          </p:cNvPr>
          <p:cNvSpPr txBox="1"/>
          <p:nvPr/>
        </p:nvSpPr>
        <p:spPr bwMode="auto">
          <a:xfrm>
            <a:off x="8799443" y="1457739"/>
            <a:ext cx="861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354876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0C32-1F5A-4607-8803-DEF1A6F3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Yel408 – Yellowstone WY &amp; GTH161 – Gothic 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3420B-23A4-4BD7-864E-406B933AB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956A1-6C4A-496A-92EA-207AA88C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8" y="1999607"/>
            <a:ext cx="5486400" cy="245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2D837-FDF2-4474-96F6-70167D25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68" y="1999607"/>
            <a:ext cx="5999357" cy="2459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61F718-7686-4A07-9E9D-5C4B30328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28" y="4396385"/>
            <a:ext cx="5999357" cy="2459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F531E-D324-479D-9FE9-68C21DCF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68" y="4458920"/>
            <a:ext cx="5312898" cy="2381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57077-CC35-435B-8DC8-8527DA604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171" y="981749"/>
            <a:ext cx="5945363" cy="1312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EC1039-A4AA-49EE-A89B-FDEFED79800B}"/>
              </a:ext>
            </a:extLst>
          </p:cNvPr>
          <p:cNvSpPr txBox="1"/>
          <p:nvPr/>
        </p:nvSpPr>
        <p:spPr bwMode="auto">
          <a:xfrm>
            <a:off x="1868557" y="1457739"/>
            <a:ext cx="12589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FABE3-8116-488A-B6BB-22E35C71B417}"/>
              </a:ext>
            </a:extLst>
          </p:cNvPr>
          <p:cNvSpPr txBox="1"/>
          <p:nvPr/>
        </p:nvSpPr>
        <p:spPr bwMode="auto">
          <a:xfrm>
            <a:off x="8799443" y="1457739"/>
            <a:ext cx="861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3644187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532BC7-9DC0-4501-902A-D35145DB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EPA vs WRAP 2014 GEOS-Chem BC Ozone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B9D2A0-9CC4-439F-BC0E-51FA7A93A11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8513" y="1175645"/>
            <a:ext cx="4886325" cy="453274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Ozone 2014 GCBC Sensitivity Results</a:t>
            </a:r>
          </a:p>
          <a:p>
            <a:r>
              <a:rPr lang="en-US" dirty="0"/>
              <a:t>Of the 14 CASTNet sites analyzed the Jan/Jul ozone NMB: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WRAP GCBC performs better than EPA GCBC 79% of the time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71% in Jan &amp; 86% in Jul</a:t>
            </a:r>
          </a:p>
          <a:p>
            <a:r>
              <a:rPr lang="en-US" dirty="0"/>
              <a:t>EPA GCBC fails to achieves the ±&lt;15% Performance Criteria half (14 or 50%) of the time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Compare 4 or 14% of time for WRAP GCBC</a:t>
            </a:r>
          </a:p>
          <a:p>
            <a:r>
              <a:rPr lang="en-US" dirty="0"/>
              <a:t>The WRAP re-run of 2014 GEOS-Chem BCs resulted in much better CAMx ozone model performance than using EPA 2014 GEOS-Chem BCs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D7B4EF-2C7D-424A-8C75-FC387CEA08A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26158" y="1003852"/>
            <a:ext cx="5860980" cy="4704534"/>
          </a:xfrm>
        </p:spPr>
        <p:txBody>
          <a:bodyPr/>
          <a:lstStyle/>
          <a:p>
            <a:r>
              <a:rPr lang="en-US" dirty="0"/>
              <a:t>CASTNet Mean Normalized Bias (NMB)</a:t>
            </a:r>
          </a:p>
          <a:p>
            <a:pPr lvl="1"/>
            <a:r>
              <a:rPr lang="en-US" b="1" dirty="0"/>
              <a:t>Bold = Better Performing GCBC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Yellow Shading = Not Achieving Ozone &lt;±15% Performance Criteria (Emery 2018; EPA, 1991)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32C51-05F5-4478-8DA2-302BE3B53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06831-C4A7-4DA0-9EAD-6F7456DCD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9" r="30316"/>
          <a:stretch/>
        </p:blipFill>
        <p:spPr>
          <a:xfrm>
            <a:off x="6445961" y="2442137"/>
            <a:ext cx="4701208" cy="45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7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4606-2D15-45E3-9560-738AEE32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SO4 2014 </a:t>
            </a:r>
            <a:r>
              <a:rPr lang="en-US" dirty="0">
                <a:solidFill>
                  <a:srgbClr val="FFC000"/>
                </a:solidFill>
              </a:rPr>
              <a:t>EPA GCBC </a:t>
            </a:r>
            <a:r>
              <a:rPr lang="en-US" dirty="0"/>
              <a:t>vs. </a:t>
            </a:r>
            <a:r>
              <a:rPr lang="en-US" dirty="0">
                <a:solidFill>
                  <a:srgbClr val="993300"/>
                </a:solidFill>
              </a:rPr>
              <a:t>WRAP GCBC </a:t>
            </a:r>
            <a:r>
              <a:rPr lang="en-US" dirty="0"/>
              <a:t>– PORE/GRBA &amp; JAN/JUl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A0584-EADD-41A4-BD8A-334884574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1" y="1294648"/>
            <a:ext cx="6934955" cy="2300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9FACF-D1B3-4280-ACB6-32B3718CB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11" y="1257219"/>
            <a:ext cx="6473952" cy="2307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D9F13-F814-4F1D-B9F4-2F8735CF8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71807"/>
            <a:ext cx="6862422" cy="2276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BE64F-5417-4812-B50B-2BB0041DB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935" y="3547748"/>
            <a:ext cx="6558330" cy="23376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77BC4-474B-46AA-BA49-B8C6EF056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6CA2F-8245-4E32-A2E3-0B3385D473A3}"/>
              </a:ext>
            </a:extLst>
          </p:cNvPr>
          <p:cNvSpPr txBox="1"/>
          <p:nvPr/>
        </p:nvSpPr>
        <p:spPr bwMode="auto">
          <a:xfrm>
            <a:off x="2268746" y="6024785"/>
            <a:ext cx="79947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EPA and WRAP 2014 GCBC produce similar SO4 MPE Jan/Jul</a:t>
            </a:r>
          </a:p>
        </p:txBody>
      </p:sp>
    </p:spTree>
    <p:extLst>
      <p:ext uri="{BB962C8B-B14F-4D97-AF65-F5344CB8AC3E}">
        <p14:creationId xmlns:p14="http://schemas.microsoft.com/office/powerpoint/2010/main" val="30801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D6AC-6B80-4CEF-9612-EF9AF50C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</a:t>
            </a:r>
            <a:r>
              <a:rPr lang="en-US" cap="none" dirty="0"/>
              <a:t>v</a:t>
            </a:r>
            <a:r>
              <a:rPr lang="en-US" dirty="0"/>
              <a:t>1 Shake-out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2C6F6-A189-438F-9E7A-2C1121319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02AF54-1038-4738-ABBB-B32808F8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4" y="1202400"/>
            <a:ext cx="6082578" cy="4571477"/>
          </a:xfrm>
        </p:spPr>
        <p:txBody>
          <a:bodyPr/>
          <a:lstStyle/>
          <a:p>
            <a:r>
              <a:rPr lang="en-US" sz="1600" dirty="0"/>
              <a:t>CAMx v6.5 and CMAQ v5.2.1 (April 2018)</a:t>
            </a:r>
          </a:p>
          <a:p>
            <a:r>
              <a:rPr lang="en-US" sz="1600" dirty="0"/>
              <a:t>WAQS WRF Meteorology using 36-km 36US and 12-km 12WUS2 domains (one-way grid nesting)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Better precipitation performance than EPA 12-km 12US2</a:t>
            </a:r>
          </a:p>
          <a:p>
            <a:r>
              <a:rPr lang="en-US" sz="1600" dirty="0"/>
              <a:t>25 vertical layers (collapse from WRF 36 layers)</a:t>
            </a:r>
          </a:p>
          <a:p>
            <a:r>
              <a:rPr lang="en-US" sz="1600" dirty="0"/>
              <a:t>WRAP Shake-Out 2014v1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2014NEIv2 with western state updates for Point &amp; Non-Point</a:t>
            </a:r>
          </a:p>
          <a:p>
            <a:r>
              <a:rPr lang="en-US" sz="1600" dirty="0"/>
              <a:t>BEIS biogenic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Sensitivity tests better OA model performance than MEGAN v3.0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Some MPE issues in final 2014v1 annual runs </a:t>
            </a:r>
          </a:p>
          <a:p>
            <a:r>
              <a:rPr lang="en-US" sz="1600" dirty="0"/>
              <a:t>Boundary Conditions based on EPA’s 2014 GEOS-Chem simulation with corrected volcano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EPA GCBCs produced overstated ozone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789EE-FA2F-4C62-852A-57A0AE3C51AB}"/>
              </a:ext>
            </a:extLst>
          </p:cNvPr>
          <p:cNvPicPr/>
          <p:nvPr/>
        </p:nvPicPr>
        <p:blipFill rotWithShape="1">
          <a:blip r:embed="rId2"/>
          <a:srcRect l="21698" t="12777" r="24514" b="55808"/>
          <a:stretch/>
        </p:blipFill>
        <p:spPr bwMode="auto">
          <a:xfrm>
            <a:off x="7144246" y="1352221"/>
            <a:ext cx="4690530" cy="3583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2566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60F9-FFB6-4E4C-AC03-352A56A8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SO4 &amp; NO3 2014 </a:t>
            </a:r>
            <a:r>
              <a:rPr lang="en-US" dirty="0">
                <a:solidFill>
                  <a:srgbClr val="FFC000"/>
                </a:solidFill>
              </a:rPr>
              <a:t>EPA GCBC </a:t>
            </a:r>
            <a:r>
              <a:rPr lang="en-US" dirty="0"/>
              <a:t>vs. </a:t>
            </a:r>
            <a:r>
              <a:rPr lang="en-US" dirty="0">
                <a:solidFill>
                  <a:srgbClr val="993300"/>
                </a:solidFill>
              </a:rPr>
              <a:t>WRAP GCBC </a:t>
            </a:r>
            <a:r>
              <a:rPr lang="en-US" dirty="0"/>
              <a:t>– CANY &amp; JAN/Jul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B6298-8C09-4F3A-B543-21F7D7E38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5758"/>
            <a:ext cx="6916118" cy="2301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5247B-0FB8-4813-BE8D-3607C67A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70" y="1460330"/>
            <a:ext cx="6365837" cy="2314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06CF3-42F2-4262-BDE1-FCA59548F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81283"/>
            <a:ext cx="6916118" cy="2301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C8C86-C311-4405-9A4E-67D1A3AFE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530" y="3768332"/>
            <a:ext cx="6365837" cy="23148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D7A2E-B358-45CC-94D1-B793794ED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81769-AAC4-4926-8BD8-1BD56A4B9E66}"/>
              </a:ext>
            </a:extLst>
          </p:cNvPr>
          <p:cNvSpPr txBox="1"/>
          <p:nvPr/>
        </p:nvSpPr>
        <p:spPr bwMode="auto">
          <a:xfrm>
            <a:off x="2794475" y="1025670"/>
            <a:ext cx="80159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Jan                                                          Jul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7EA05-9267-4618-8FF0-A6592EC3ADC4}"/>
              </a:ext>
            </a:extLst>
          </p:cNvPr>
          <p:cNvSpPr txBox="1"/>
          <p:nvPr/>
        </p:nvSpPr>
        <p:spPr bwMode="auto">
          <a:xfrm>
            <a:off x="798514" y="1956987"/>
            <a:ext cx="7226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SO4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7D08D-DC35-407D-8370-099546CD1E3E}"/>
              </a:ext>
            </a:extLst>
          </p:cNvPr>
          <p:cNvSpPr txBox="1"/>
          <p:nvPr/>
        </p:nvSpPr>
        <p:spPr bwMode="auto">
          <a:xfrm>
            <a:off x="798514" y="4178893"/>
            <a:ext cx="7226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NO3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D3566C-52D6-4DA2-BF6A-06649FDF622E}"/>
              </a:ext>
            </a:extLst>
          </p:cNvPr>
          <p:cNvSpPr/>
          <p:nvPr/>
        </p:nvSpPr>
        <p:spPr>
          <a:xfrm>
            <a:off x="2242753" y="6175139"/>
            <a:ext cx="8342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hangingPunct="0"/>
            <a:r>
              <a:rPr lang="en-US" b="1" spc="0" dirty="0"/>
              <a:t>EPA/WRAP 2014 GCBC similar SO4/NO3 MPE Jan/Jul @ CANY</a:t>
            </a:r>
          </a:p>
        </p:txBody>
      </p:sp>
    </p:spTree>
    <p:extLst>
      <p:ext uri="{BB962C8B-B14F-4D97-AF65-F5344CB8AC3E}">
        <p14:creationId xmlns:p14="http://schemas.microsoft.com/office/powerpoint/2010/main" val="2380053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C974-53CC-43E3-B608-13AF12CC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&amp; OA 2014 </a:t>
            </a:r>
            <a:r>
              <a:rPr lang="en-US" dirty="0">
                <a:solidFill>
                  <a:srgbClr val="FFC000"/>
                </a:solidFill>
              </a:rPr>
              <a:t>EPA GCBC </a:t>
            </a:r>
            <a:r>
              <a:rPr lang="en-US" dirty="0"/>
              <a:t>vs. </a:t>
            </a:r>
            <a:r>
              <a:rPr lang="en-US" dirty="0">
                <a:solidFill>
                  <a:srgbClr val="993300"/>
                </a:solidFill>
              </a:rPr>
              <a:t>WRAP GCBC </a:t>
            </a:r>
            <a:r>
              <a:rPr lang="en-US" dirty="0"/>
              <a:t>– CANY &amp; JAN/Jul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9705A-9B18-472D-A198-ED1B603B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11193"/>
            <a:ext cx="7019366" cy="2336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AFEE-D0E9-4D03-AA72-23D53806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447" y="1311193"/>
            <a:ext cx="6406174" cy="2329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0E0F7-F14E-4ACB-8D60-B432B8DC4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33366"/>
            <a:ext cx="7125714" cy="2371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01795C-252D-4E1F-94CA-20DBE38B8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446" y="3626609"/>
            <a:ext cx="6540647" cy="23783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40783-AF19-41C9-AC09-51224565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96A7A-5C20-4933-940D-7A45F05DB20E}"/>
              </a:ext>
            </a:extLst>
          </p:cNvPr>
          <p:cNvSpPr txBox="1"/>
          <p:nvPr/>
        </p:nvSpPr>
        <p:spPr bwMode="auto">
          <a:xfrm>
            <a:off x="888763" y="1692067"/>
            <a:ext cx="5212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EC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FBC12-FB3D-4593-A166-0222FAC0CE86}"/>
              </a:ext>
            </a:extLst>
          </p:cNvPr>
          <p:cNvSpPr txBox="1"/>
          <p:nvPr/>
        </p:nvSpPr>
        <p:spPr bwMode="auto">
          <a:xfrm>
            <a:off x="888763" y="4028287"/>
            <a:ext cx="5212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F85FF-9FE6-41D5-B15B-6B8A929FEB82}"/>
              </a:ext>
            </a:extLst>
          </p:cNvPr>
          <p:cNvSpPr/>
          <p:nvPr/>
        </p:nvSpPr>
        <p:spPr>
          <a:xfrm>
            <a:off x="2543798" y="6036639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0" hangingPunct="0"/>
            <a:r>
              <a:rPr lang="en-US" b="1" spc="0" dirty="0"/>
              <a:t>Basically similar EC/OA MPE Jan/Jul @ CANY</a:t>
            </a:r>
          </a:p>
        </p:txBody>
      </p:sp>
    </p:spTree>
    <p:extLst>
      <p:ext uri="{BB962C8B-B14F-4D97-AF65-F5344CB8AC3E}">
        <p14:creationId xmlns:p14="http://schemas.microsoft.com/office/powerpoint/2010/main" val="2085582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4533-BA6D-4ED8-9786-6B8C2AF4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1.3:  2014v2 SMOKE Emissions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2F727-D9D7-4285-9365-A12240033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SMOKE California 2014v2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California ARB provided all new 2014v2 emissions</a:t>
            </a:r>
          </a:p>
          <a:p>
            <a:pPr lvl="0"/>
            <a:r>
              <a:rPr lang="en-US" dirty="0"/>
              <a:t>SMOKE other Western States 2014v2 emission updates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Mostly minor Point &amp; Non-Point updates</a:t>
            </a:r>
          </a:p>
          <a:p>
            <a:pPr lvl="0"/>
            <a:r>
              <a:rPr lang="en-US" dirty="0"/>
              <a:t>New 2014v2 O&amp;G emissions for 7 of 8 western states w/ significant O&amp;G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Replaces 2014NEIv2 O&amp;G used in 2014v1</a:t>
            </a:r>
          </a:p>
          <a:p>
            <a:pPr lvl="0"/>
            <a:r>
              <a:rPr lang="en-US" dirty="0"/>
              <a:t>Merge 2014v2 anthropogenic emissions</a:t>
            </a:r>
          </a:p>
          <a:p>
            <a:pPr lvl="0"/>
            <a:r>
              <a:rPr lang="en-US" dirty="0"/>
              <a:t>Transfer 2014v2 emissions and SMOKE set-up from UNC to Ramboll and IWDW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71467-CD4A-470D-AE7A-BF447A465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377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5399-1DFA-43FE-B596-2F389EE2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2014v1 Emissions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9E727-D0F7-4509-9BF4-A0D6DEC5F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645033"/>
            <a:ext cx="10588625" cy="406335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Anthro Emissions: 		2014NEIv2 with Updates from Western States</a:t>
            </a:r>
          </a:p>
          <a:p>
            <a:pPr>
              <a:spcAft>
                <a:spcPts val="1800"/>
              </a:spcAft>
            </a:pPr>
            <a:r>
              <a:rPr lang="en-US" dirty="0"/>
              <a:t>Biogenic Emissions:		MEGAN &amp; BEIS Biogenic </a:t>
            </a:r>
          </a:p>
          <a:p>
            <a:pPr>
              <a:spcAft>
                <a:spcPts val="1800"/>
              </a:spcAft>
            </a:pPr>
            <a:r>
              <a:rPr lang="en-US" dirty="0"/>
              <a:t>Fire Emissions:			2014 NEI (</a:t>
            </a:r>
            <a:r>
              <a:rPr lang="en-US" dirty="0" err="1"/>
              <a:t>Bluesky</a:t>
            </a:r>
            <a:r>
              <a:rPr lang="en-US" dirty="0"/>
              <a:t>) with Fire and Smoke WG Updates</a:t>
            </a:r>
          </a:p>
          <a:p>
            <a:pPr>
              <a:spcAft>
                <a:spcPts val="1800"/>
              </a:spcAft>
            </a:pPr>
            <a:r>
              <a:rPr lang="en-US" dirty="0"/>
              <a:t>Other Natural Emissions:	</a:t>
            </a:r>
            <a:r>
              <a:rPr lang="en-US" dirty="0" err="1"/>
              <a:t>LNOx</a:t>
            </a:r>
            <a:r>
              <a:rPr lang="en-US" dirty="0"/>
              <a:t>; WBD; SS/DMS </a:t>
            </a:r>
            <a:r>
              <a:rPr lang="en-US" dirty="0" err="1"/>
              <a:t>CAMx</a:t>
            </a:r>
            <a:r>
              <a:rPr lang="en-US" dirty="0"/>
              <a:t> processors</a:t>
            </a:r>
          </a:p>
          <a:p>
            <a:r>
              <a:rPr lang="en-US" dirty="0"/>
              <a:t>EPA has developed CMAQ-ready emissions based on the 2014 NEI version 2 inventories</a:t>
            </a:r>
          </a:p>
          <a:p>
            <a:r>
              <a:rPr lang="en-US" dirty="0"/>
              <a:t>Start with the EPA 2014 CMAQ-ready 12-km 12US2 domain emissions and conduct SMOKE processing as needed to update any emission inputs that are different than the 2014 NEIv2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cs typeface="Verdana" pitchFamily="34" charset="0"/>
              </a:rPr>
              <a:t>Example, Oil and Gas, Point and Non-Point source sectors updated by the western states</a:t>
            </a:r>
          </a:p>
          <a:p>
            <a:pPr marL="0" indent="0">
              <a:spcAft>
                <a:spcPts val="1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70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2374D0-8115-4200-A36B-E9DEA996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80179"/>
            <a:ext cx="10588624" cy="748800"/>
          </a:xfrm>
        </p:spPr>
        <p:txBody>
          <a:bodyPr/>
          <a:lstStyle/>
          <a:p>
            <a:r>
              <a:rPr lang="en-US" dirty="0"/>
              <a:t>2014v2 Emissions Updates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4F3EF-F325-4259-8203-A67F1F46E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4" y="1322023"/>
            <a:ext cx="10982670" cy="4632675"/>
          </a:xfrm>
        </p:spPr>
        <p:txBody>
          <a:bodyPr/>
          <a:lstStyle/>
          <a:p>
            <a:r>
              <a:rPr lang="en-US" dirty="0"/>
              <a:t>WRAP OGWG 2014 inventories for 7 of 8 WRAP O&amp;G states except 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CO, MT, NM, ND, SD, UT, WY</a:t>
            </a:r>
          </a:p>
          <a:p>
            <a:r>
              <a:rPr lang="en-US" dirty="0"/>
              <a:t>California ARB provided new 2014 emissions from all sources</a:t>
            </a:r>
          </a:p>
          <a:p>
            <a:r>
              <a:rPr lang="en-US" dirty="0"/>
              <a:t>New Pima County, AZ (FIPS: 4019) point emissions</a:t>
            </a:r>
          </a:p>
          <a:p>
            <a:r>
              <a:rPr lang="en-US" dirty="0"/>
              <a:t>Minor updates to Point sector to fix issues identified in 2014v1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Dropped Montana NOx and PM</a:t>
            </a:r>
            <a:r>
              <a:rPr lang="en-US" baseline="-25000" dirty="0"/>
              <a:t>2.5</a:t>
            </a:r>
            <a:r>
              <a:rPr lang="en-US" dirty="0"/>
              <a:t> emissions due to naming issues [</a:t>
            </a:r>
            <a:r>
              <a:rPr lang="en-US" dirty="0">
                <a:solidFill>
                  <a:srgbClr val="FF0000"/>
                </a:solidFill>
              </a:rPr>
              <a:t>Fixed</a:t>
            </a:r>
            <a:r>
              <a:rPr lang="en-US" dirty="0"/>
              <a:t>]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Dropped North Dakota point non-EGU emissions [</a:t>
            </a:r>
            <a:r>
              <a:rPr lang="en-US" dirty="0">
                <a:solidFill>
                  <a:srgbClr val="FF0000"/>
                </a:solidFill>
              </a:rPr>
              <a:t>Fixed</a:t>
            </a:r>
            <a:r>
              <a:rPr lang="en-US" dirty="0"/>
              <a:t>]</a:t>
            </a:r>
          </a:p>
          <a:p>
            <a:r>
              <a:rPr lang="en-US" dirty="0"/>
              <a:t>Removed all California emissions from 2014v1 inventories and processed those inventories through SMOKE except Onroad (RPD, RPV, RPH, RPP)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 onroad is a separate file in the EPA 2014 platform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9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2B93-6DDE-4803-9D55-6C11E90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2014 emissions from </a:t>
            </a:r>
            <a:r>
              <a:rPr lang="en-US" dirty="0"/>
              <a:t>California ARB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9807D-280F-4775-8509-3A792C89F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Pregridded</a:t>
            </a:r>
            <a:r>
              <a:rPr lang="en-US" dirty="0"/>
              <a:t> Emissions: Aircraft, Onroad, and RWC;</a:t>
            </a:r>
          </a:p>
          <a:p>
            <a:r>
              <a:rPr lang="en-US" dirty="0"/>
              <a:t>Fertilizer and Livestock NH</a:t>
            </a:r>
            <a:r>
              <a:rPr lang="en-US" baseline="-25000" dirty="0"/>
              <a:t>3</a:t>
            </a:r>
            <a:r>
              <a:rPr lang="en-US" dirty="0"/>
              <a:t>;</a:t>
            </a:r>
            <a:endParaRPr lang="en-US" baseline="-25000" dirty="0"/>
          </a:p>
          <a:p>
            <a:r>
              <a:rPr lang="en-US" dirty="0"/>
              <a:t>Ocean Going Vessels (OGV): port and underway emissions;</a:t>
            </a:r>
          </a:p>
          <a:p>
            <a:r>
              <a:rPr lang="en-US" dirty="0"/>
              <a:t>Paved and unpaved road dust;</a:t>
            </a:r>
          </a:p>
          <a:p>
            <a:r>
              <a:rPr lang="en-US" dirty="0"/>
              <a:t>Nonpoint including Nonroad; and </a:t>
            </a:r>
          </a:p>
          <a:p>
            <a:r>
              <a:rPr lang="en-US" dirty="0"/>
              <a:t>Point including EGU and O&amp;G sources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7C959-09BA-4F68-8412-6C76B408C4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C19D8-0B90-4B67-B025-AF815F3EC79B}"/>
              </a:ext>
            </a:extLst>
          </p:cNvPr>
          <p:cNvSpPr txBox="1"/>
          <p:nvPr/>
        </p:nvSpPr>
        <p:spPr bwMode="auto">
          <a:xfrm>
            <a:off x="419100" y="4599002"/>
            <a:ext cx="11176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ARB provided a complete SMOKE platform including inventories and ancillary data files for speciation, temporal and gridding surrogates and cross references.</a:t>
            </a:r>
          </a:p>
        </p:txBody>
      </p:sp>
    </p:spTree>
    <p:extLst>
      <p:ext uri="{BB962C8B-B14F-4D97-AF65-F5344CB8AC3E}">
        <p14:creationId xmlns:p14="http://schemas.microsoft.com/office/powerpoint/2010/main" val="4137669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6" y="171747"/>
            <a:ext cx="10720386" cy="1359960"/>
          </a:xfrm>
        </p:spPr>
        <p:txBody>
          <a:bodyPr/>
          <a:lstStyle/>
          <a:p>
            <a:pPr algn="ctr"/>
            <a:r>
              <a:rPr lang="en-US" dirty="0"/>
              <a:t>Comparisons of 2014v2 and 2014v1 emissions </a:t>
            </a:r>
            <a:r>
              <a:rPr lang="en-GB" dirty="0"/>
              <a:t>California: </a:t>
            </a:r>
            <a:r>
              <a:rPr lang="en-GB" u="sng" dirty="0">
                <a:solidFill>
                  <a:srgbClr val="333333"/>
                </a:solidFill>
              </a:rPr>
              <a:t>State-Wide TOTAL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628AF-EBB8-EB46-9808-A3B752569AC1}"/>
              </a:ext>
            </a:extLst>
          </p:cNvPr>
          <p:cNvSpPr txBox="1"/>
          <p:nvPr/>
        </p:nvSpPr>
        <p:spPr bwMode="auto">
          <a:xfrm>
            <a:off x="-308113" y="7702826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65DD9-504F-4A71-BB18-9CDC81A563BD}"/>
              </a:ext>
            </a:extLst>
          </p:cNvPr>
          <p:cNvSpPr txBox="1"/>
          <p:nvPr/>
        </p:nvSpPr>
        <p:spPr bwMode="auto">
          <a:xfrm>
            <a:off x="1587500" y="5168900"/>
            <a:ext cx="63975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200" eaLnBrk="0" hangingPunct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2014v2 NH3 emissions are much lower than 2014v1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F8A99-499A-4CD9-85FA-21498E1CBEB9}"/>
              </a:ext>
            </a:extLst>
          </p:cNvPr>
          <p:cNvSpPr txBox="1"/>
          <p:nvPr/>
        </p:nvSpPr>
        <p:spPr bwMode="auto">
          <a:xfrm>
            <a:off x="1587500" y="4577631"/>
            <a:ext cx="81806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200" eaLnBrk="0" hangingPunct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California onroad emissions are similar between the two inventories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1D9BD-2E2D-40CE-8A45-B45FE062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28" y="1829704"/>
            <a:ext cx="9871969" cy="22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4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6" y="171747"/>
            <a:ext cx="10720386" cy="1359960"/>
          </a:xfrm>
        </p:spPr>
        <p:txBody>
          <a:bodyPr/>
          <a:lstStyle/>
          <a:p>
            <a:pPr algn="ctr"/>
            <a:r>
              <a:rPr lang="en-US" dirty="0"/>
              <a:t>Comparisons of 2014v2 and 2014v1 emissions </a:t>
            </a:r>
            <a:br>
              <a:rPr lang="en-US" dirty="0"/>
            </a:br>
            <a:r>
              <a:rPr lang="en-US" dirty="0"/>
              <a:t>Other WRAP States: </a:t>
            </a:r>
            <a:r>
              <a:rPr lang="en-GB" u="sng" dirty="0">
                <a:solidFill>
                  <a:srgbClr val="333333"/>
                </a:solidFill>
              </a:rPr>
              <a:t>State-wide Total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628AF-EBB8-EB46-9808-A3B752569AC1}"/>
              </a:ext>
            </a:extLst>
          </p:cNvPr>
          <p:cNvSpPr txBox="1"/>
          <p:nvPr/>
        </p:nvSpPr>
        <p:spPr bwMode="auto">
          <a:xfrm>
            <a:off x="-308113" y="7702826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E1D7E-74C9-4291-A9BC-AD6485F00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683"/>
            <a:ext cx="12158881" cy="5062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1A6DF-5B6F-440E-A02D-9C267BB81560}"/>
              </a:ext>
            </a:extLst>
          </p:cNvPr>
          <p:cNvSpPr txBox="1"/>
          <p:nvPr/>
        </p:nvSpPr>
        <p:spPr bwMode="auto">
          <a:xfrm>
            <a:off x="6095206" y="1742180"/>
            <a:ext cx="47826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2014v2 WY and NM NOx and VOC emissions are higher due to O&amp;G updates</a:t>
            </a:r>
          </a:p>
        </p:txBody>
      </p:sp>
    </p:spTree>
    <p:extLst>
      <p:ext uri="{BB962C8B-B14F-4D97-AF65-F5344CB8AC3E}">
        <p14:creationId xmlns:p14="http://schemas.microsoft.com/office/powerpoint/2010/main" val="2426209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79" y="443581"/>
            <a:ext cx="10582852" cy="916097"/>
          </a:xfrm>
        </p:spPr>
        <p:txBody>
          <a:bodyPr/>
          <a:lstStyle/>
          <a:p>
            <a:pPr algn="ctr"/>
            <a:r>
              <a:rPr lang="en-GB" sz="2800" dirty="0"/>
              <a:t>Anthropogenic Emissions: </a:t>
            </a:r>
            <a:r>
              <a:rPr lang="en-GB" sz="2800" u="sng" dirty="0">
                <a:solidFill>
                  <a:srgbClr val="333333"/>
                </a:solidFill>
              </a:rPr>
              <a:t>Fugitive Dust vs </a:t>
            </a:r>
            <a:r>
              <a:rPr lang="en-GB" sz="2800" u="sng" dirty="0" err="1">
                <a:solidFill>
                  <a:srgbClr val="333333"/>
                </a:solidFill>
              </a:rPr>
              <a:t>RoadDust_Unpaved</a:t>
            </a:r>
            <a:endParaRPr lang="en-GB" sz="2800" u="sng" dirty="0">
              <a:solidFill>
                <a:srgbClr val="3333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9C554-1A82-FA49-ADD2-15FDB478E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" r="14552" b="28522"/>
          <a:stretch/>
        </p:blipFill>
        <p:spPr>
          <a:xfrm>
            <a:off x="441431" y="1687705"/>
            <a:ext cx="6207399" cy="4084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45F53D-02E6-4240-8D0E-63405694B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38" b="27324"/>
          <a:stretch/>
        </p:blipFill>
        <p:spPr>
          <a:xfrm>
            <a:off x="6127318" y="1653487"/>
            <a:ext cx="6000032" cy="4153420"/>
          </a:xfrm>
          <a:prstGeom prst="rect">
            <a:avLst/>
          </a:prstGeom>
        </p:spPr>
      </p:pic>
      <p:sp>
        <p:nvSpPr>
          <p:cNvPr id="15" name="Donut 5">
            <a:extLst>
              <a:ext uri="{FF2B5EF4-FFF2-40B4-BE49-F238E27FC236}">
                <a16:creationId xmlns:a16="http://schemas.microsoft.com/office/drawing/2014/main" id="{2763F27F-92E7-4749-B3B5-30F55782CF7E}"/>
              </a:ext>
            </a:extLst>
          </p:cNvPr>
          <p:cNvSpPr/>
          <p:nvPr/>
        </p:nvSpPr>
        <p:spPr>
          <a:xfrm>
            <a:off x="10938766" y="2309417"/>
            <a:ext cx="752938" cy="376464"/>
          </a:xfrm>
          <a:prstGeom prst="donut">
            <a:avLst>
              <a:gd name="adj" fmla="val 5794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onut 6">
            <a:extLst>
              <a:ext uri="{FF2B5EF4-FFF2-40B4-BE49-F238E27FC236}">
                <a16:creationId xmlns:a16="http://schemas.microsoft.com/office/drawing/2014/main" id="{A7B0639D-F148-4223-8430-6D18244FAC49}"/>
              </a:ext>
            </a:extLst>
          </p:cNvPr>
          <p:cNvSpPr/>
          <p:nvPr/>
        </p:nvSpPr>
        <p:spPr>
          <a:xfrm>
            <a:off x="5107836" y="2309417"/>
            <a:ext cx="752938" cy="376464"/>
          </a:xfrm>
          <a:prstGeom prst="donut">
            <a:avLst>
              <a:gd name="adj" fmla="val 5794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30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88" y="307445"/>
            <a:ext cx="11660035" cy="709431"/>
          </a:xfrm>
        </p:spPr>
        <p:txBody>
          <a:bodyPr/>
          <a:lstStyle/>
          <a:p>
            <a:pPr algn="ctr"/>
            <a:r>
              <a:rPr lang="en-GB" sz="2800" dirty="0"/>
              <a:t>Anthropogenic Emissions: </a:t>
            </a:r>
            <a:r>
              <a:rPr lang="en-GB" sz="2800" u="sng" dirty="0">
                <a:solidFill>
                  <a:srgbClr val="333333"/>
                </a:solidFill>
              </a:rPr>
              <a:t>Agricultural and FertNH</a:t>
            </a:r>
            <a:r>
              <a:rPr lang="en-GB" sz="2800" u="sng" baseline="-25000" dirty="0">
                <a:solidFill>
                  <a:srgbClr val="333333"/>
                </a:solidFill>
              </a:rPr>
              <a:t>3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19909ECF-DB1C-0043-B49B-B11CBC65D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215" b="30377"/>
          <a:stretch/>
        </p:blipFill>
        <p:spPr>
          <a:xfrm>
            <a:off x="0" y="1565376"/>
            <a:ext cx="6227622" cy="397620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5E5AF-51B6-3242-8EBA-38A4596D9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09" b="28803"/>
          <a:stretch/>
        </p:blipFill>
        <p:spPr>
          <a:xfrm>
            <a:off x="5976207" y="1441692"/>
            <a:ext cx="5949016" cy="3976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F2E87-A138-45A9-AAAD-DC4FF9C3D8E5}"/>
              </a:ext>
            </a:extLst>
          </p:cNvPr>
          <p:cNvSpPr txBox="1"/>
          <p:nvPr/>
        </p:nvSpPr>
        <p:spPr bwMode="auto">
          <a:xfrm>
            <a:off x="4852693" y="5689397"/>
            <a:ext cx="71935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As expected, high NH3 emissions in California’s Central Valley</a:t>
            </a:r>
          </a:p>
        </p:txBody>
      </p:sp>
    </p:spTree>
    <p:extLst>
      <p:ext uri="{BB962C8B-B14F-4D97-AF65-F5344CB8AC3E}">
        <p14:creationId xmlns:p14="http://schemas.microsoft.com/office/powerpoint/2010/main" val="75854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A042-373B-408F-A5BC-0609212C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2014v2 development in Shake-Out Phase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51E7E-E833-4801-A456-6206B5B77F5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8513" y="1264778"/>
            <a:ext cx="5296693" cy="44436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/>
              <a:t>Revised 2014 GEOS-Chem simulation for better BCs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Correct ozone overestimation, improve PM BCs?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2014v2 Emissions Update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 Correct issues in 2014v1 and replace all of California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Fire Emissions sensitivity Modeling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 Plume rise sensitivity effects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Final Shake-Out 2014v2 36/12-km CAMx &amp; CMAQ simulations and MPE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 Final CAMx/CMAQ 2014v2 36/12-km Actual Base Case and MPE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2014 Natural and International Emissions (ZROW) GEOS-Chem &amp; PGM Modeling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 Estimate modeled natural conditions and contributions of International emissions</a:t>
            </a:r>
          </a:p>
          <a:p>
            <a:pPr marL="3960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D69B3A-D0E0-4B90-A992-E71164E5D2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9224" y="1201343"/>
            <a:ext cx="4887913" cy="4507043"/>
          </a:xfrm>
        </p:spPr>
        <p:txBody>
          <a:bodyPr/>
          <a:lstStyle/>
          <a:p>
            <a:r>
              <a:rPr lang="en-US" sz="1600" dirty="0"/>
              <a:t>2014 Broad Based Source Apportionment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Obtain natural, fire, international, etc. source apportionment from which modeled impaired days and other analysis can be performed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Representative Baseline Modeling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 Modeled conditions for Representative Baseline (2014-2018) Conditions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200" dirty="0"/>
              <a:t>Western EGUs (CNEE 2018), O&amp;G (OGWG) and Fires (FSWG)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Dynamic Evaluation Scoping Study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u="sng" dirty="0"/>
              <a:t>Goal</a:t>
            </a:r>
            <a:r>
              <a:rPr lang="en-US" sz="1400" dirty="0"/>
              <a:t>:  Design approach for modeling 2002 using 2014v2 platform to evaluate modeled vs. observed changes in visibility over time</a:t>
            </a:r>
          </a:p>
          <a:p>
            <a:pP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Planned but not yet awarded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FY Mobile-Source Projections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2028 modeling using 2014 platform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Evaluate EPA 2016 Beta-Prime modeling results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1E602-146A-4CB5-8C11-CEFB45DB1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8" y="362897"/>
            <a:ext cx="11161983" cy="903696"/>
          </a:xfrm>
        </p:spPr>
        <p:txBody>
          <a:bodyPr/>
          <a:lstStyle/>
          <a:p>
            <a:pPr algn="ctr"/>
            <a:r>
              <a:rPr lang="en-GB" sz="2800" dirty="0"/>
              <a:t>Anthropogenic Emissions: </a:t>
            </a:r>
            <a:br>
              <a:rPr lang="en-GB" sz="2800" dirty="0"/>
            </a:br>
            <a:r>
              <a:rPr lang="en-GB" sz="2800" u="sng" dirty="0">
                <a:solidFill>
                  <a:srgbClr val="333333"/>
                </a:solidFill>
              </a:rPr>
              <a:t>RWC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2C781-91E9-D249-8706-76158810C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17" b="28503"/>
          <a:stretch/>
        </p:blipFill>
        <p:spPr>
          <a:xfrm>
            <a:off x="96427" y="1514876"/>
            <a:ext cx="6132783" cy="408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374ED-97F7-914F-A9E8-9E870132D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17" b="30738"/>
          <a:stretch/>
        </p:blipFill>
        <p:spPr>
          <a:xfrm>
            <a:off x="6057630" y="1642606"/>
            <a:ext cx="6132783" cy="3958313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93BFBA64-9D85-924F-8391-D11A6B0AF58F}"/>
              </a:ext>
            </a:extLst>
          </p:cNvPr>
          <p:cNvSpPr/>
          <p:nvPr/>
        </p:nvSpPr>
        <p:spPr>
          <a:xfrm>
            <a:off x="11029854" y="2309417"/>
            <a:ext cx="752938" cy="376464"/>
          </a:xfrm>
          <a:prstGeom prst="donut">
            <a:avLst>
              <a:gd name="adj" fmla="val 5794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B18B1D21-15F2-9440-BC26-11F2CF8988F7}"/>
              </a:ext>
            </a:extLst>
          </p:cNvPr>
          <p:cNvSpPr/>
          <p:nvPr/>
        </p:nvSpPr>
        <p:spPr>
          <a:xfrm>
            <a:off x="5068651" y="2208849"/>
            <a:ext cx="752938" cy="376464"/>
          </a:xfrm>
          <a:prstGeom prst="donut">
            <a:avLst>
              <a:gd name="adj" fmla="val 5794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87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31" y="208604"/>
            <a:ext cx="10358624" cy="1013224"/>
          </a:xfrm>
        </p:spPr>
        <p:txBody>
          <a:bodyPr/>
          <a:lstStyle/>
          <a:p>
            <a:pPr algn="ctr"/>
            <a:r>
              <a:rPr lang="en-GB" sz="2800" dirty="0"/>
              <a:t>Anthropogenic Emissions: </a:t>
            </a:r>
            <a:r>
              <a:rPr lang="en-GB" sz="2800" u="sng" dirty="0">
                <a:solidFill>
                  <a:srgbClr val="333333"/>
                </a:solidFill>
              </a:rPr>
              <a:t>Nonpoint O&amp;G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0348D-C542-A64A-8678-6ACEA704A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48" b="30971"/>
          <a:stretch/>
        </p:blipFill>
        <p:spPr>
          <a:xfrm>
            <a:off x="24803" y="1214737"/>
            <a:ext cx="6070403" cy="3901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318A52-39FD-C046-B99B-E244691B5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74" b="31563"/>
          <a:stretch/>
        </p:blipFill>
        <p:spPr>
          <a:xfrm>
            <a:off x="5962355" y="1284890"/>
            <a:ext cx="6228058" cy="39019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8DB1E4-9D84-4AE9-9469-A374852048A3}"/>
              </a:ext>
            </a:extLst>
          </p:cNvPr>
          <p:cNvSpPr/>
          <p:nvPr/>
        </p:nvSpPr>
        <p:spPr>
          <a:xfrm>
            <a:off x="973071" y="5460185"/>
            <a:ext cx="4402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hangingPunct="0"/>
            <a:r>
              <a:rPr lang="en-GB" spc="0" dirty="0"/>
              <a:t>2014NEIv2 nonpoint O&amp;G emissions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EA6D5C-19E8-4CD0-9691-9A04242312FF}"/>
              </a:ext>
            </a:extLst>
          </p:cNvPr>
          <p:cNvSpPr/>
          <p:nvPr/>
        </p:nvSpPr>
        <p:spPr>
          <a:xfrm>
            <a:off x="6571518" y="5460185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hangingPunct="0"/>
            <a:r>
              <a:rPr lang="en-GB" spc="0" dirty="0"/>
              <a:t>WRAP OGWG nonpoint O&amp;G emissions</a:t>
            </a:r>
          </a:p>
        </p:txBody>
      </p:sp>
    </p:spTree>
    <p:extLst>
      <p:ext uri="{BB962C8B-B14F-4D97-AF65-F5344CB8AC3E}">
        <p14:creationId xmlns:p14="http://schemas.microsoft.com/office/powerpoint/2010/main" val="424454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3" y="302926"/>
            <a:ext cx="10063656" cy="863722"/>
          </a:xfrm>
        </p:spPr>
        <p:txBody>
          <a:bodyPr/>
          <a:lstStyle/>
          <a:p>
            <a:pPr algn="ctr"/>
            <a:r>
              <a:rPr lang="en-GB" sz="2800" dirty="0"/>
              <a:t>Anthropogenic Emissions: </a:t>
            </a:r>
            <a:r>
              <a:rPr lang="en-GB" sz="2800" u="sng" dirty="0">
                <a:solidFill>
                  <a:srgbClr val="333333"/>
                </a:solidFill>
              </a:rPr>
              <a:t>Point Oil &amp; Gas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C56622-54D0-FF44-A364-FA20F7909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18" b="31230"/>
          <a:stretch/>
        </p:blipFill>
        <p:spPr>
          <a:xfrm>
            <a:off x="218089" y="1331512"/>
            <a:ext cx="5988704" cy="388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F72E8E-0689-2646-981E-6FB3E0C89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18" b="31230"/>
          <a:stretch/>
        </p:blipFill>
        <p:spPr>
          <a:xfrm>
            <a:off x="6095206" y="1331512"/>
            <a:ext cx="5988704" cy="3886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2F92B3-A3FC-4EE7-9C9A-14E8E6868E28}"/>
              </a:ext>
            </a:extLst>
          </p:cNvPr>
          <p:cNvSpPr/>
          <p:nvPr/>
        </p:nvSpPr>
        <p:spPr>
          <a:xfrm>
            <a:off x="973071" y="5460185"/>
            <a:ext cx="4402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hangingPunct="0"/>
            <a:r>
              <a:rPr lang="en-GB" spc="0" dirty="0"/>
              <a:t>2014NEIv2 nonpoint O&amp;G emissions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FA4D31-5FD9-4C4F-935B-646C891EE2F1}"/>
              </a:ext>
            </a:extLst>
          </p:cNvPr>
          <p:cNvSpPr/>
          <p:nvPr/>
        </p:nvSpPr>
        <p:spPr>
          <a:xfrm>
            <a:off x="6571518" y="5460185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hangingPunct="0"/>
            <a:r>
              <a:rPr lang="en-GB" spc="0" dirty="0"/>
              <a:t>WRAP OGWG nonpoint O&amp;G emissions</a:t>
            </a:r>
          </a:p>
        </p:txBody>
      </p:sp>
    </p:spTree>
    <p:extLst>
      <p:ext uri="{BB962C8B-B14F-4D97-AF65-F5344CB8AC3E}">
        <p14:creationId xmlns:p14="http://schemas.microsoft.com/office/powerpoint/2010/main" val="4054761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EE8-1101-48BD-BBA2-5D6404F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23" y="391160"/>
            <a:ext cx="11585735" cy="1112520"/>
          </a:xfrm>
        </p:spPr>
        <p:txBody>
          <a:bodyPr/>
          <a:lstStyle/>
          <a:p>
            <a:pPr algn="ctr"/>
            <a:r>
              <a:rPr lang="en-GB" sz="2800" dirty="0"/>
              <a:t>California Emissions: </a:t>
            </a:r>
            <a:r>
              <a:rPr lang="en-GB" sz="2800" u="sng" dirty="0">
                <a:solidFill>
                  <a:srgbClr val="333333"/>
                </a:solidFill>
              </a:rPr>
              <a:t>Airport, Livestock NH</a:t>
            </a:r>
            <a:r>
              <a:rPr lang="en-GB" sz="2800" u="sng" baseline="-25000" dirty="0">
                <a:solidFill>
                  <a:srgbClr val="333333"/>
                </a:solidFill>
              </a:rPr>
              <a:t>3</a:t>
            </a:r>
            <a:r>
              <a:rPr lang="en-GB" sz="2800" u="sng" dirty="0">
                <a:solidFill>
                  <a:srgbClr val="333333"/>
                </a:solidFill>
              </a:rPr>
              <a:t>, Onroad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1C5DF-8C22-6B4A-A80C-D7A25307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04" y="1399847"/>
            <a:ext cx="6339840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784BC-B228-E34D-A901-490B7FED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303" y="1399847"/>
            <a:ext cx="6339840" cy="4754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66D61-ECE0-A547-BA38-3DE8FC369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171" y="1399847"/>
            <a:ext cx="6339840" cy="475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FF58B-C102-454C-8C74-511D9B8545B2}"/>
              </a:ext>
            </a:extLst>
          </p:cNvPr>
          <p:cNvSpPr txBox="1"/>
          <p:nvPr/>
        </p:nvSpPr>
        <p:spPr bwMode="auto">
          <a:xfrm>
            <a:off x="545982" y="5010775"/>
            <a:ext cx="108332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200" eaLnBrk="0" hangingPunct="0">
              <a:buNone/>
            </a:pPr>
            <a:r>
              <a:rPr lang="en-US" sz="1600" spc="0" dirty="0"/>
              <a:t>ARB provided aircraft emissions within 3000ft ceiling of landing and take-off as 3D </a:t>
            </a:r>
            <a:r>
              <a:rPr lang="en-US" sz="1600" spc="0" dirty="0" err="1"/>
              <a:t>NetCDF</a:t>
            </a:r>
            <a:r>
              <a:rPr lang="en-US" sz="1600" spc="0" dirty="0"/>
              <a:t> files</a:t>
            </a:r>
          </a:p>
        </p:txBody>
      </p:sp>
    </p:spTree>
    <p:extLst>
      <p:ext uri="{BB962C8B-B14F-4D97-AF65-F5344CB8AC3E}">
        <p14:creationId xmlns:p14="http://schemas.microsoft.com/office/powerpoint/2010/main" val="3218316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86A5-EA16-4814-A4AC-2D29B6D6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remainder phase III Shake-Out Tasks (1 OF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1522E-6D27-4498-8E13-90C273C4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899886"/>
            <a:ext cx="10588625" cy="538211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u="sng" dirty="0"/>
              <a:t>Task 1.4: Fire Plume Rise Sensitivity </a:t>
            </a:r>
            <a:r>
              <a:rPr lang="en-US" b="1" dirty="0">
                <a:solidFill>
                  <a:srgbClr val="0000FF"/>
                </a:solidFill>
              </a:rPr>
              <a:t>– NOT STARTED YET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Test WRAP fire plume rise approach in CAMx and compare results against using SMOKE Briggs plume rise.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Process 2014 fire emissions from AirSci using WRAP plume rise processor.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CAMx 2014 sensitivity runs for high fire period (e.g., Jul – Sep).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MPE focusing on fire impact days.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Task 1.5:  Additional PGM Sensitivity Tests </a:t>
            </a:r>
            <a:r>
              <a:rPr lang="en-US" b="1" dirty="0">
                <a:solidFill>
                  <a:srgbClr val="0000FF"/>
                </a:solidFill>
              </a:rPr>
              <a:t>– MEGAN V3.1 NOT YET AVAILABLE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Conduct additional sensitivity tests using updated 2014 GCBCs and 2014v2 emissions.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New MEGAN v3.1 vs. BEIS emissions.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00FF"/>
                </a:solidFill>
              </a:rPr>
              <a:t>ROLL MEGAN V3.1 INTO TASK 1.6 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Task 1.6:  2014v2 Annual Shake-Out PGM Modeling</a:t>
            </a:r>
            <a:r>
              <a:rPr lang="en-US" b="1" dirty="0">
                <a:solidFill>
                  <a:srgbClr val="0000FF"/>
                </a:solidFill>
              </a:rPr>
              <a:t> -- STARTED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Annual CAMx/CMAQ 2014v2 36/12-km Modeling &amp; MPE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CAMx v7.0 2014v2 36/12-km </a:t>
            </a:r>
            <a:r>
              <a:rPr lang="en-US" b="1" u="sng" dirty="0"/>
              <a:t>two-way </a:t>
            </a:r>
            <a:r>
              <a:rPr lang="en-US" dirty="0"/>
              <a:t>nest BEIS </a:t>
            </a:r>
            <a:r>
              <a:rPr lang="en-US" b="1" dirty="0">
                <a:solidFill>
                  <a:srgbClr val="0000FF"/>
                </a:solidFill>
              </a:rPr>
              <a:t>– ALMOST STARTED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CAMx v7.0 2014v2 36/12-km </a:t>
            </a:r>
            <a:r>
              <a:rPr lang="en-US" b="1" u="sng" dirty="0"/>
              <a:t>two-way</a:t>
            </a:r>
            <a:r>
              <a:rPr lang="en-US" dirty="0"/>
              <a:t> nest MEGAN v3.1 </a:t>
            </a:r>
            <a:r>
              <a:rPr lang="en-US" b="1" dirty="0">
                <a:solidFill>
                  <a:srgbClr val="0000FF"/>
                </a:solidFill>
              </a:rPr>
              <a:t>– NEED MEGAN V3.1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CMAQ v5.3 2014v2 36/12-km one-way nest BEIS </a:t>
            </a:r>
            <a:r>
              <a:rPr lang="en-US" b="1" dirty="0">
                <a:solidFill>
                  <a:srgbClr val="0000FF"/>
                </a:solidFill>
              </a:rPr>
              <a:t>– SETTING UP CMAQ V5.3</a:t>
            </a:r>
            <a:endParaRPr lang="en-US" sz="1800" b="1" dirty="0">
              <a:solidFill>
                <a:srgbClr val="0000FF"/>
              </a:solidFill>
            </a:endParaRP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CMAQ v5.3 2014v2 36/12-km one-way nest MEGAN v3.1 </a:t>
            </a:r>
            <a:r>
              <a:rPr lang="en-US" b="1" dirty="0">
                <a:solidFill>
                  <a:srgbClr val="0000FF"/>
                </a:solidFill>
              </a:rPr>
              <a:t>– NEED MEGAN V3.1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6AA5A-7927-40C2-89DB-DDBB71A8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CE398-380C-4CB2-8B38-A2F1ECE1CD80}"/>
              </a:ext>
            </a:extLst>
          </p:cNvPr>
          <p:cNvPicPr/>
          <p:nvPr/>
        </p:nvPicPr>
        <p:blipFill rotWithShape="1">
          <a:blip r:embed="rId2"/>
          <a:srcRect l="21698" t="12777" r="24514" b="55808"/>
          <a:stretch/>
        </p:blipFill>
        <p:spPr bwMode="auto">
          <a:xfrm>
            <a:off x="8742337" y="3585030"/>
            <a:ext cx="3202920" cy="2774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1431ABA-5BC0-402B-8250-5C665F019057}"/>
              </a:ext>
            </a:extLst>
          </p:cNvPr>
          <p:cNvSpPr/>
          <p:nvPr/>
        </p:nvSpPr>
        <p:spPr>
          <a:xfrm>
            <a:off x="10566594" y="4497744"/>
            <a:ext cx="914400" cy="914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74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8BC59-F191-43A0-B73E-67914696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remainder phase III Shake-Out Tasks (2 OF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86779-4A57-4F2E-B612-97ED82109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025495"/>
            <a:ext cx="10588625" cy="468289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u="sng" dirty="0"/>
              <a:t>Task 1.7:  Natural and ZROW Modeling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-- STARTED</a:t>
            </a:r>
          </a:p>
          <a:p>
            <a:pPr lvl="1">
              <a:spcAft>
                <a:spcPts val="600"/>
              </a:spcAft>
            </a:pPr>
            <a:r>
              <a:rPr lang="en-US" u="sng" dirty="0"/>
              <a:t>Objective</a:t>
            </a:r>
            <a:r>
              <a:rPr lang="en-US" dirty="0"/>
              <a:t>:  Conduct linked 2014 GEOS-Chem and PGM 36/12-km modeling for a Natural (no anthropogenic emissions) and ZROW (no international anthro emissions – Zero-Out Rest of World).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2014 GEOS-Chem Natural Simulation</a:t>
            </a:r>
            <a:r>
              <a:rPr lang="en-US" b="1" dirty="0">
                <a:solidFill>
                  <a:srgbClr val="0000FF"/>
                </a:solidFill>
              </a:rPr>
              <a:t> -- DONE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2014 36/12-km PGM Natural Simulation </a:t>
            </a:r>
            <a:r>
              <a:rPr lang="en-US" b="1" dirty="0">
                <a:solidFill>
                  <a:srgbClr val="0000FF"/>
                </a:solidFill>
              </a:rPr>
              <a:t>– WAITING FOR CAMX 2014V2 RUN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2014 GEOS-Chem ZROW Simulation </a:t>
            </a:r>
            <a:r>
              <a:rPr lang="en-US" b="1" dirty="0">
                <a:solidFill>
                  <a:srgbClr val="0000FF"/>
                </a:solidFill>
              </a:rPr>
              <a:t>– STARTED (~4 WEEKS)</a:t>
            </a:r>
          </a:p>
          <a:p>
            <a:pPr lvl="2"/>
            <a:r>
              <a:rPr lang="en-US" dirty="0"/>
              <a:t>2014 36/12-km PGM ZROW Simulation </a:t>
            </a:r>
            <a:r>
              <a:rPr lang="en-US" b="1" dirty="0">
                <a:solidFill>
                  <a:srgbClr val="0000FF"/>
                </a:solidFill>
              </a:rPr>
              <a:t>-- WAITING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Task 1.8:  Broad-Based Anthro vs. Natural PM Source Apportionment </a:t>
            </a:r>
            <a:r>
              <a:rPr lang="en-US" b="1" dirty="0">
                <a:solidFill>
                  <a:srgbClr val="0000FF"/>
                </a:solidFill>
              </a:rPr>
              <a:t>– NOT STARTED </a:t>
            </a:r>
          </a:p>
          <a:p>
            <a:pPr lvl="1">
              <a:spcAft>
                <a:spcPts val="600"/>
              </a:spcAft>
            </a:pPr>
            <a:r>
              <a:rPr lang="en-US" u="sng" dirty="0"/>
              <a:t>Objective</a:t>
            </a:r>
            <a:r>
              <a:rPr lang="en-US" dirty="0"/>
              <a:t>:  Conduct CAMx 2014v2 36/12-km PSAT Source Apportionment modeling separating contributions of natural and anthropogenic emissions.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CAMx 2014v2 36/12-km two-way PSAT using 2014 GCBC and 2014 Natural GCBCs and separate tracking of U.S. and non-U.S. anthropogenic emissions.</a:t>
            </a:r>
          </a:p>
          <a:p>
            <a:pPr lvl="2"/>
            <a:r>
              <a:rPr lang="en-US" dirty="0"/>
              <a:t>Post-processing of and PPT on PSAT results.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Task 2.1:  Representative Baseline EGU Emissions and Temporal Profiles</a:t>
            </a:r>
            <a:r>
              <a:rPr lang="en-US" b="1" dirty="0">
                <a:solidFill>
                  <a:srgbClr val="0000FF"/>
                </a:solidFill>
              </a:rPr>
              <a:t> -- DONE</a:t>
            </a:r>
          </a:p>
          <a:p>
            <a:pPr lvl="1">
              <a:spcAft>
                <a:spcPts val="600"/>
              </a:spcAft>
            </a:pPr>
            <a:r>
              <a:rPr lang="en-US" u="sng" dirty="0"/>
              <a:t>Objective</a:t>
            </a:r>
            <a:r>
              <a:rPr lang="en-US" dirty="0"/>
              <a:t>:  Develop plan for adding other emissions (i.e., PM, CO, NH3 and VOC) to current Representative Baseline and 2028 future year EGU emissions.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Draft and Final EGU Representative Baseline plan.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6D61E-D1AB-4530-9B03-6B8D1CC51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478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140D-3797-4EED-8236-0331D6AEE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remainder phase III Shake-Out Tasks (3 OF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6F5F-DDF7-4831-B01B-7700944AE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202401"/>
            <a:ext cx="10588625" cy="450598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u="sng" dirty="0"/>
              <a:t>Task 2.2:  Representative Baseline Emissions Modeling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– NOT STARTED</a:t>
            </a:r>
          </a:p>
          <a:p>
            <a:pPr lvl="1">
              <a:spcAft>
                <a:spcPts val="600"/>
              </a:spcAft>
            </a:pPr>
            <a:r>
              <a:rPr lang="en-US" u="sng" dirty="0"/>
              <a:t>Objective</a:t>
            </a:r>
            <a:r>
              <a:rPr lang="en-US" dirty="0"/>
              <a:t>:  SMOKE emissions modeling of Representative Baseline EGU, O&amp;G and Fire emissions.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SMOKE emissions modeling of Representative Baseline and 2028 EGU emissions.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SMOKE emissions modeling of Representative Baseline O&amp;G emissions.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SMOKE emissions modeling of Representative Baseline Fire emissions.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PPT on Representative Baseline emissions modeling.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Task 2.3:  Representative Baseline PGM Modeling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– NOT STARTED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Current representative Baseline CAMx and CMAQ modeling  using 2014v2 platform.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CAMx 36/12-km 2014v2 Representative Baseline modeling.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CMAQ 36/12-km 2014v2 Representative Baseline modeling.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PPT on Representative Baseline PGM modeling.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Task 3.1:  Dynamic Evaluation Scoping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-- STARTED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Develop plan for conducting 2002 to 2014 dynamic model evaluation using 2014v2 database.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Draft plan for conducting dynamic evaluation </a:t>
            </a:r>
            <a:r>
              <a:rPr lang="en-US" b="1" dirty="0">
                <a:solidFill>
                  <a:srgbClr val="0000FF"/>
                </a:solidFill>
              </a:rPr>
              <a:t>– WORKING ON DRAFT PLAN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Final plan for conducting dynamic evaluation.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6FE1D-9A17-4CF3-96BB-3EA5B821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612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FD2AE-AA8A-4B0B-99A7-53418C6A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TASKS NOT YET AWARDED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22596-6416-4B6A-A11A-8E959B222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202400"/>
            <a:ext cx="10588625" cy="4505987"/>
          </a:xfrm>
        </p:spPr>
        <p:txBody>
          <a:bodyPr/>
          <a:lstStyle/>
          <a:p>
            <a:r>
              <a:rPr lang="en-US" u="sng" dirty="0"/>
              <a:t>2028 Mobile Source Emissions Projections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To develop 2028 model-ready mobile source emissions for the western U.S.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On-Road Mobile Sources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Off-Road Equipment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Aircraft, Rail and Marine</a:t>
            </a:r>
          </a:p>
          <a:p>
            <a:r>
              <a:rPr lang="en-US" u="sng" dirty="0"/>
              <a:t>2028 PGM Modeling and Visibility Projections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/>
              <a:t>Objective</a:t>
            </a:r>
            <a:r>
              <a:rPr lang="en-US" dirty="0"/>
              <a:t>:  Conduct 2028 PGM modeling using 2014v2 Platform and make 2028 Visibility Projections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Assemble 2028 PGM inputs consistent with 2014v2 Representative Baseline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Conduct 2028 PGM modeling using 2014v2 36/12-km platform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Make 2028 Visibility Projections Different Ways</a:t>
            </a:r>
          </a:p>
          <a:p>
            <a:r>
              <a:rPr lang="en-US" u="sng" dirty="0"/>
              <a:t>Analysis of EPA’s 2016 Beta-Prime Platform and 2028 Visibility Projections</a:t>
            </a:r>
            <a:r>
              <a:rPr lang="en-US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/>
              <a:t>Objective:</a:t>
            </a:r>
            <a:r>
              <a:rPr lang="en-US" dirty="0"/>
              <a:t>  Analyze EPA’s 2016 platform and 2028 projections.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TBD.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7297C-BD1A-4106-B712-21FDB7426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45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E89A-A88A-4537-9626-94C88CAB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for Modeling – Next two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BDA2D-3F2D-4F9D-9B02-598C7D9A2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48</a:t>
            </a:fld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7A5D42-A193-439C-B4F0-3168D2329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161944"/>
              </p:ext>
            </p:extLst>
          </p:nvPr>
        </p:nvGraphicFramePr>
        <p:xfrm>
          <a:off x="1320800" y="1001487"/>
          <a:ext cx="8837879" cy="570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247">
                  <a:extLst>
                    <a:ext uri="{9D8B030D-6E8A-4147-A177-3AD203B41FA5}">
                      <a16:colId xmlns:a16="http://schemas.microsoft.com/office/drawing/2014/main" val="3431051517"/>
                    </a:ext>
                  </a:extLst>
                </a:gridCol>
                <a:gridCol w="3392692">
                  <a:extLst>
                    <a:ext uri="{9D8B030D-6E8A-4147-A177-3AD203B41FA5}">
                      <a16:colId xmlns:a16="http://schemas.microsoft.com/office/drawing/2014/main" val="2384192890"/>
                    </a:ext>
                  </a:extLst>
                </a:gridCol>
                <a:gridCol w="2209470">
                  <a:extLst>
                    <a:ext uri="{9D8B030D-6E8A-4147-A177-3AD203B41FA5}">
                      <a16:colId xmlns:a16="http://schemas.microsoft.com/office/drawing/2014/main" val="3789233747"/>
                    </a:ext>
                  </a:extLst>
                </a:gridCol>
                <a:gridCol w="2209470">
                  <a:extLst>
                    <a:ext uri="{9D8B030D-6E8A-4147-A177-3AD203B41FA5}">
                      <a16:colId xmlns:a16="http://schemas.microsoft.com/office/drawing/2014/main" val="3079099408"/>
                    </a:ext>
                  </a:extLst>
                </a:gridCol>
              </a:tblGrid>
              <a:tr h="38869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744336"/>
                  </a:ext>
                </a:extLst>
              </a:tr>
              <a:tr h="675388"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Fire Plume Rise 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9900"/>
                          </a:solidFill>
                        </a:rPr>
                        <a:t>WRAP Process</a:t>
                      </a:r>
                    </a:p>
                    <a:p>
                      <a:r>
                        <a:rPr lang="en-US" dirty="0">
                          <a:solidFill>
                            <a:srgbClr val="FF9900"/>
                          </a:solidFill>
                        </a:rPr>
                        <a:t>CAMx 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44891"/>
                  </a:ext>
                </a:extLst>
              </a:tr>
              <a:tr h="721694"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2014v2 Annual Runs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3300"/>
                          </a:solidFill>
                        </a:rPr>
                        <a:t>CAMx BEIS</a:t>
                      </a:r>
                    </a:p>
                    <a:p>
                      <a:r>
                        <a:rPr lang="en-US" dirty="0">
                          <a:solidFill>
                            <a:srgbClr val="FF3300"/>
                          </a:solidFill>
                        </a:rPr>
                        <a:t>CMAQ BEIS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9933"/>
                          </a:solidFill>
                        </a:rPr>
                        <a:t>CAMx</a:t>
                      </a:r>
                      <a:r>
                        <a:rPr lang="en-US" dirty="0">
                          <a:solidFill>
                            <a:srgbClr val="FF9933"/>
                          </a:solidFill>
                        </a:rPr>
                        <a:t> MEGAN</a:t>
                      </a:r>
                    </a:p>
                    <a:p>
                      <a:r>
                        <a:rPr lang="en-US">
                          <a:solidFill>
                            <a:srgbClr val="FF9933"/>
                          </a:solidFill>
                        </a:rPr>
                        <a:t>CMAQ MEGAN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964218"/>
                  </a:ext>
                </a:extLst>
              </a:tr>
              <a:tr h="675388"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Natural and ZROW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CAMx Nat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GC ZROW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GC ZROW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220191"/>
                  </a:ext>
                </a:extLst>
              </a:tr>
              <a:tr h="388698">
                <a:tc>
                  <a:txBody>
                    <a:bodyPr/>
                    <a:lstStyle/>
                    <a:p>
                      <a:r>
                        <a:rPr lang="en-US" dirty="0"/>
                        <a:t>1.8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Broad-Based PM 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CAMx PSAT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87667"/>
                  </a:ext>
                </a:extLst>
              </a:tr>
              <a:tr h="675388">
                <a:tc>
                  <a:txBody>
                    <a:bodyPr/>
                    <a:lstStyle/>
                    <a:p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 Base SMOKE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RB EGU, RB O&amp;G, RB Fires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RB Fires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058125"/>
                  </a:ext>
                </a:extLst>
              </a:tr>
              <a:tr h="388698"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 Base CAMx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RB CAMx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19483"/>
                  </a:ext>
                </a:extLst>
              </a:tr>
              <a:tr h="388698"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Dynamic Eval Scoping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9900"/>
                          </a:solidFill>
                        </a:rPr>
                        <a:t>Draft&amp;Final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882870"/>
                  </a:ext>
                </a:extLst>
              </a:tr>
              <a:tr h="388698"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On-Road Mobile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630362"/>
                  </a:ext>
                </a:extLst>
              </a:tr>
              <a:tr h="388698"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2028 CAMx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Start in Nov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894755"/>
                  </a:ext>
                </a:extLst>
              </a:tr>
              <a:tr h="38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Eval EPA 2016 beta-prime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9900"/>
                          </a:solidFill>
                        </a:rPr>
                        <a:t>Start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629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1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E52A-69E3-4421-A803-34E59E3B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Phase III 2014 Shake-Out Tasks (Sep 10, 2019)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476027-5F6A-4A12-A13D-BD838076F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645422"/>
              </p:ext>
            </p:extLst>
          </p:nvPr>
        </p:nvGraphicFramePr>
        <p:xfrm>
          <a:off x="1457739" y="1092232"/>
          <a:ext cx="8070574" cy="4920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6981">
                  <a:extLst>
                    <a:ext uri="{9D8B030D-6E8A-4147-A177-3AD203B41FA5}">
                      <a16:colId xmlns:a16="http://schemas.microsoft.com/office/drawing/2014/main" val="580379859"/>
                    </a:ext>
                  </a:extLst>
                </a:gridCol>
                <a:gridCol w="6833593">
                  <a:extLst>
                    <a:ext uri="{9D8B030D-6E8A-4147-A177-3AD203B41FA5}">
                      <a16:colId xmlns:a16="http://schemas.microsoft.com/office/drawing/2014/main" val="1746334459"/>
                    </a:ext>
                  </a:extLst>
                </a:gridCol>
              </a:tblGrid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Task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905297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2014v1 Additional PGM Sensitivity Tests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191135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Revised 2014 GEOS-Chem Modeling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753963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2014v2 Emissions Modeling Updates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5164274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Fire Plume Rise Sensitivity Modeling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9802726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Additional PGM Sensitivity Tests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821103"/>
                  </a:ext>
                </a:extLst>
              </a:tr>
              <a:tr h="3367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Annual CMAQ/CAMx 2014v2 Shake-Out and MPE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523610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9933"/>
                          </a:solidFill>
                          <a:effectLst/>
                        </a:rPr>
                        <a:t>2014 GEOS-Chem/PGM NAT and ZROW </a:t>
                      </a:r>
                      <a:endParaRPr lang="en-US" sz="1600" b="1" dirty="0">
                        <a:solidFill>
                          <a:srgbClr val="FF99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0744428"/>
                  </a:ext>
                </a:extLst>
              </a:tr>
              <a:tr h="319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1.8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Anthropogenic/Natural PM Source Apportionment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9562371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2.1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9933"/>
                          </a:solidFill>
                          <a:effectLst/>
                        </a:rPr>
                        <a:t>Representative Baseline EGU Profiles</a:t>
                      </a:r>
                      <a:endParaRPr lang="en-US" sz="1600" b="1" dirty="0">
                        <a:solidFill>
                          <a:srgbClr val="FF99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7072662"/>
                  </a:ext>
                </a:extLst>
              </a:tr>
              <a:tr h="3692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2.2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Rep. Baseline SMOKE fire, O&amp;G and EGUs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2787017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Rep. Baseline PGM Modeling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7439694"/>
                  </a:ext>
                </a:extLst>
              </a:tr>
              <a:tr h="3029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9933"/>
                          </a:solidFill>
                          <a:effectLst/>
                        </a:rPr>
                        <a:t>Dynamic Model Evaluation Scoping Study</a:t>
                      </a:r>
                      <a:endParaRPr lang="en-US" sz="1600" b="1" dirty="0">
                        <a:solidFill>
                          <a:srgbClr val="FF99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8171382"/>
                  </a:ext>
                </a:extLst>
              </a:tr>
              <a:tr h="653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9933"/>
                          </a:solidFill>
                          <a:effectLst/>
                        </a:rPr>
                        <a:t>Management for Phase III Shake-Out Study </a:t>
                      </a:r>
                      <a:endParaRPr lang="en-US" sz="1600" b="1" dirty="0">
                        <a:solidFill>
                          <a:srgbClr val="FF99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6683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DCCEC7-3CD9-4A02-B4B2-E45DD0881145}"/>
              </a:ext>
            </a:extLst>
          </p:cNvPr>
          <p:cNvSpPr txBox="1"/>
          <p:nvPr/>
        </p:nvSpPr>
        <p:spPr bwMode="auto">
          <a:xfrm>
            <a:off x="2842352" y="6114360"/>
            <a:ext cx="48474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Completed            </a:t>
            </a:r>
            <a:r>
              <a:rPr lang="en-US" b="1" spc="0" dirty="0">
                <a:solidFill>
                  <a:srgbClr val="FF9933"/>
                </a:solidFill>
              </a:rPr>
              <a:t>Partially Completed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F62F1-5A69-422E-8A15-6F68511183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FFDA670-D814-4054-B032-3DF941C2AA38}"/>
              </a:ext>
            </a:extLst>
          </p:cNvPr>
          <p:cNvSpPr/>
          <p:nvPr/>
        </p:nvSpPr>
        <p:spPr>
          <a:xfrm>
            <a:off x="7818782" y="1457739"/>
            <a:ext cx="155448" cy="914400"/>
          </a:xfrm>
          <a:prstGeom prst="rightBrace">
            <a:avLst/>
          </a:prstGeom>
          <a:ln w="28575">
            <a:solidFill>
              <a:srgbClr val="3333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757F5-B1E0-49F8-9B99-D1A95EF60E4E}"/>
              </a:ext>
            </a:extLst>
          </p:cNvPr>
          <p:cNvSpPr txBox="1"/>
          <p:nvPr/>
        </p:nvSpPr>
        <p:spPr bwMode="auto">
          <a:xfrm>
            <a:off x="8203096" y="1749287"/>
            <a:ext cx="19844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Today’s Update</a:t>
            </a:r>
          </a:p>
        </p:txBody>
      </p:sp>
    </p:spTree>
    <p:extLst>
      <p:ext uri="{BB962C8B-B14F-4D97-AF65-F5344CB8AC3E}">
        <p14:creationId xmlns:p14="http://schemas.microsoft.com/office/powerpoint/2010/main" val="196118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2B38D-8C8B-41A4-B785-C87256A4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Task 1.1: Preliminary 2014v1 PGM Sensitivity Tests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56513-1ED4-42B3-AEA4-A9601515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392964"/>
            <a:ext cx="10588625" cy="4315423"/>
          </a:xfrm>
        </p:spPr>
        <p:txBody>
          <a:bodyPr/>
          <a:lstStyle/>
          <a:p>
            <a:r>
              <a:rPr lang="en-US" u="sng" dirty="0"/>
              <a:t>Objective</a:t>
            </a:r>
            <a:r>
              <a:rPr lang="en-US" dirty="0"/>
              <a:t>:  Investigate model performance and other issues that can be performed using the 2014v1 platform before the revised 2014 GEOS-Chem and 2014v2 emissions are available.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Coastal SO4 overestimation issue in CAMx.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Switch to CAMx v7.0.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Investigate bi-direction ammonia deposition scheme in CAMx.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Re-visit MEGAN vs. BEIS biogenic sensitivity tests.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Not done yet, MEGAN v3.1 not yet available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Switch to CMAQ v5.3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Not done yet, CMAQ v5.3 just released (Aug 27, 2019)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PPT on Preliminary Sensitivity Simulations.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CA764-7F2E-4E88-BB3B-8DE08FA74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77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22B3-3E01-4B96-9E77-8E92D17A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1.1: Initial Sensitivity Tests using 2014v1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CFF8A-DCF5-4D57-827B-E41562401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328057"/>
            <a:ext cx="10588625" cy="438033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Investigate Coastal SO4 overestimation issue in CAMx</a:t>
            </a:r>
          </a:p>
          <a:p>
            <a:r>
              <a:rPr lang="en-US" dirty="0"/>
              <a:t>2014v1 Shake-Out final CAMx and CMAQ Model Performance Evaluation found that CAMx overestimated SO4 at coastal sites but CMAQ did not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43D7D-1309-4899-AFC2-F9AEA1B1CB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3" y="3518222"/>
            <a:ext cx="6297465" cy="315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678F1F-9111-4E5C-B982-0D9EE996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915" y="3121267"/>
            <a:ext cx="3705129" cy="354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EE77AC-D162-4E1E-8BAA-7433F47D956A}"/>
              </a:ext>
            </a:extLst>
          </p:cNvPr>
          <p:cNvSpPr txBox="1"/>
          <p:nvPr/>
        </p:nvSpPr>
        <p:spPr bwMode="auto">
          <a:xfrm>
            <a:off x="798511" y="2888974"/>
            <a:ext cx="56818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Point Reyes, CA (PORE)</a:t>
            </a:r>
          </a:p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Seasonal Extinction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1EEB6-F254-4ED5-95A2-4E64F9076E11}"/>
              </a:ext>
            </a:extLst>
          </p:cNvPr>
          <p:cNvSpPr txBox="1"/>
          <p:nvPr/>
        </p:nvSpPr>
        <p:spPr bwMode="auto">
          <a:xfrm>
            <a:off x="7248915" y="2544418"/>
            <a:ext cx="46248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lang="en-US" spc="0" dirty="0">
                <a:solidFill>
                  <a:srgbClr val="00B050"/>
                </a:solidFill>
              </a:rPr>
              <a:t>PORE 24-Hour Bext</a:t>
            </a:r>
            <a:r>
              <a:rPr lang="en-US" spc="0" baseline="-25000" dirty="0">
                <a:solidFill>
                  <a:srgbClr val="00B050"/>
                </a:solidFill>
              </a:rPr>
              <a:t>AmmSO4</a:t>
            </a:r>
            <a:r>
              <a:rPr lang="en-US" spc="0" dirty="0">
                <a:solidFill>
                  <a:srgbClr val="00B050"/>
                </a:solidFill>
              </a:rPr>
              <a:t> Performance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C7B24-B3D9-4DC7-AA34-11BC8B55837A}"/>
              </a:ext>
            </a:extLst>
          </p:cNvPr>
          <p:cNvSpPr txBox="1"/>
          <p:nvPr/>
        </p:nvSpPr>
        <p:spPr bwMode="auto">
          <a:xfrm>
            <a:off x="8733183" y="3737115"/>
            <a:ext cx="25444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 CAMx summer SO4 overestimation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D55CE-3FD2-484C-8FF7-CAF0A034A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1B501C-19EA-44B5-AB23-942539EC755C}"/>
              </a:ext>
            </a:extLst>
          </p:cNvPr>
          <p:cNvSpPr/>
          <p:nvPr/>
        </p:nvSpPr>
        <p:spPr>
          <a:xfrm>
            <a:off x="3578074" y="4492487"/>
            <a:ext cx="569843" cy="197457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0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D812-5129-46EA-8D9E-20E917C9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CAMx Coastal SO4 Performance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81F99-F1FE-4E58-A04C-39BC8CA8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033670"/>
            <a:ext cx="10588625" cy="4674717"/>
          </a:xfrm>
        </p:spPr>
        <p:txBody>
          <a:bodyPr/>
          <a:lstStyle/>
          <a:p>
            <a:r>
              <a:rPr lang="en-US" sz="2000" dirty="0"/>
              <a:t>Potential causes of CAMx coastal SO4 performance issues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DMS emissions included in CAMx but not CMAQ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CAMx v6.5 used in 2014v1 does not include DMS chemistry so DMS re-named as SO2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DMS emissions uncertain and fairly new processor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CAM v7.0 has explicit DMS chemistry (DMS </a:t>
            </a:r>
            <a:r>
              <a:rPr lang="en-US" sz="1600" dirty="0">
                <a:sym typeface="Wingdings" panose="05000000000000000000" pitchFamily="2" charset="2"/>
              </a:rPr>
              <a:t> SO2  SO4)</a:t>
            </a:r>
            <a:endParaRPr lang="en-US" sz="1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Sea Salt processor includes PSO4 emissions (different than in-line CMAQ processor)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EPA’s 2014 GEOS-Chem run used for BCs (same BCs as used in CMAQ)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GEOS-Chem DMS species renamed to SO2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Had issues with GEOS-Chem SO4 BCs causing overestimation in past (2008 &amp; 2011)</a:t>
            </a:r>
          </a:p>
          <a:p>
            <a:pPr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Investigate issue with series of CAMx July 2014 sensitivity tests: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No Sea Salt (SSA) processor PSO4 emissions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No DMS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Explicit DMS chemistry (need to migrate from CAMx v6.5 to v7.0)</a:t>
            </a:r>
          </a:p>
          <a:p>
            <a:pPr lvl="4"/>
            <a:endParaRPr lang="en-US" sz="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B97B2-6CA8-43A1-A4FE-423F592647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42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D666-015E-4D57-952D-C95D9729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Sea Salt (SSA) PSO4 and DMS Emissions (CAMx v6.5)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5B193-A121-4F1C-A755-C08A4A6CA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949181"/>
            <a:ext cx="3731285" cy="475920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u="sng" dirty="0"/>
              <a:t>No SSA PSO4</a:t>
            </a:r>
            <a:r>
              <a:rPr lang="en-US" dirty="0"/>
              <a:t>:  Primary SO4 from Sea Salt processor has little effect on SO4 concentrations at PORE</a:t>
            </a:r>
          </a:p>
          <a:p>
            <a:pPr lvl="1">
              <a:spcAft>
                <a:spcPts val="600"/>
              </a:spcAft>
            </a:pPr>
            <a:r>
              <a:rPr lang="en-US" b="1" dirty="0">
                <a:solidFill>
                  <a:srgbClr val="A8A69B"/>
                </a:solidFill>
              </a:rPr>
              <a:t>Observed</a:t>
            </a:r>
          </a:p>
          <a:p>
            <a:pPr lvl="1"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Base Case</a:t>
            </a:r>
          </a:p>
          <a:p>
            <a:pPr lvl="1">
              <a:spcAft>
                <a:spcPts val="600"/>
              </a:spcAft>
            </a:pPr>
            <a:r>
              <a:rPr lang="en-US" b="1" dirty="0">
                <a:solidFill>
                  <a:srgbClr val="00B050"/>
                </a:solidFill>
              </a:rPr>
              <a:t>No SSA PSO4</a:t>
            </a:r>
          </a:p>
          <a:p>
            <a:pPr lvl="2">
              <a:spcAft>
                <a:spcPts val="600"/>
              </a:spcAft>
            </a:pPr>
            <a:endParaRPr lang="en-US" b="1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u="sng" dirty="0"/>
              <a:t>No DMS</a:t>
            </a:r>
            <a:r>
              <a:rPr lang="en-US" dirty="0"/>
              <a:t>:  Elimination of all DMS emissions as SO2 reduces coastal SO4 overestimation substantially</a:t>
            </a:r>
          </a:p>
          <a:p>
            <a:pPr lvl="1"/>
            <a:r>
              <a:rPr lang="en-US" b="1" dirty="0">
                <a:solidFill>
                  <a:srgbClr val="A8A69B"/>
                </a:solidFill>
              </a:rPr>
              <a:t>Observed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Base Case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No DMS Emissions </a:t>
            </a:r>
          </a:p>
          <a:p>
            <a:pPr lvl="1"/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42BC7-5075-4476-93A2-0ADB2C9F4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13" y="949181"/>
            <a:ext cx="6858000" cy="2965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D1EFF-3B34-48E4-94DF-8D75A47338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76636-2F23-4380-B9A3-B74B1640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13" y="3905683"/>
            <a:ext cx="6858000" cy="296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1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Blank">
  <a:themeElements>
    <a:clrScheme name="Ramboll">
      <a:dk1>
        <a:srgbClr val="333333"/>
      </a:dk1>
      <a:lt1>
        <a:srgbClr val="FFFFFF"/>
      </a:lt1>
      <a:dk2>
        <a:srgbClr val="009DF0"/>
      </a:dk2>
      <a:lt2>
        <a:srgbClr val="797766"/>
      </a:lt2>
      <a:accent1>
        <a:srgbClr val="ADDDFF"/>
      </a:accent1>
      <a:accent2>
        <a:srgbClr val="3AA551"/>
      </a:accent2>
      <a:accent3>
        <a:srgbClr val="A8D100"/>
      </a:accent3>
      <a:accent4>
        <a:srgbClr val="C40079"/>
      </a:accent4>
      <a:accent5>
        <a:srgbClr val="C63418"/>
      </a:accent5>
      <a:accent6>
        <a:srgbClr val="D0CFC9"/>
      </a:accent6>
      <a:hlink>
        <a:srgbClr val="009DF0"/>
      </a:hlink>
      <a:folHlink>
        <a:srgbClr val="ADDD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:thm15="http://schemas.microsoft.com/office/thememl/2012/main" name="Blank.potx" id="{CC34BEB4-56BE-4C35-B3C1-ED2770E08490}" vid="{5E58AF69-3E00-4BE6-9424-5697BE04CE91}"/>
    </a:ext>
  </a:extLst>
</a:theme>
</file>

<file path=ppt/theme/theme2.xml><?xml version="1.0" encoding="utf-8"?>
<a:theme xmlns:a="http://schemas.openxmlformats.org/drawingml/2006/main" name="Office Theme">
  <a:themeElements>
    <a:clrScheme name="Ramboll">
      <a:dk1>
        <a:sysClr val="windowText" lastClr="000000"/>
      </a:dk1>
      <a:lt1>
        <a:sysClr val="window" lastClr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BF36"/>
      </a:accent3>
      <a:accent4>
        <a:srgbClr val="C40079"/>
      </a:accent4>
      <a:accent5>
        <a:srgbClr val="C63418"/>
      </a:accent5>
      <a:accent6>
        <a:srgbClr val="D0CFC5"/>
      </a:accent6>
      <a:hlink>
        <a:srgbClr val="0000FF"/>
      </a:hlink>
      <a:folHlink>
        <a:srgbClr val="800080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</a:theme>
</file>

<file path=ppt/theme/theme3.xml><?xml version="1.0" encoding="utf-8"?>
<a:theme xmlns:a="http://schemas.openxmlformats.org/drawingml/2006/main" name="Office Theme">
  <a:themeElements>
    <a:clrScheme name="Ramboll">
      <a:dk1>
        <a:sysClr val="windowText" lastClr="000000"/>
      </a:dk1>
      <a:lt1>
        <a:sysClr val="window" lastClr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BF36"/>
      </a:accent3>
      <a:accent4>
        <a:srgbClr val="C40079"/>
      </a:accent4>
      <a:accent5>
        <a:srgbClr val="C63418"/>
      </a:accent5>
      <a:accent6>
        <a:srgbClr val="D0CFC5"/>
      </a:accent6>
      <a:hlink>
        <a:srgbClr val="0000FF"/>
      </a:hlink>
      <a:folHlink>
        <a:srgbClr val="800080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4ABBF43-1DE5-401E-9E72-69994FE7A2B3}">
  <we:reference id="wa104380278" version="1.0.0.6" store="en-US" storeType="OMEX"/>
  <we:alternateReferences>
    <we:reference id="WA104380278" version="1.0.0.6" store="WA10438027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4198</TotalTime>
  <Words>2992</Words>
  <Application>Microsoft Office PowerPoint</Application>
  <PresentationFormat>Custom</PresentationFormat>
  <Paragraphs>438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Courier New</vt:lpstr>
      <vt:lpstr>Times New Roman</vt:lpstr>
      <vt:lpstr>Verdana</vt:lpstr>
      <vt:lpstr>Wingdings</vt:lpstr>
      <vt:lpstr>Blank</vt:lpstr>
      <vt:lpstr>WRAP 2014 Shake-Out Study</vt:lpstr>
      <vt:lpstr>WRAP 2014 Shake-Out Study Phase I &amp; II</vt:lpstr>
      <vt:lpstr>2014v1 Shake-out final configuration</vt:lpstr>
      <vt:lpstr>2014v2 development in Shake-Out Phase III</vt:lpstr>
      <vt:lpstr>Current Phase III 2014 Shake-Out Tasks (Sep 10, 2019)</vt:lpstr>
      <vt:lpstr>Task 1.1: Preliminary 2014v1 PGM Sensitivity Tests </vt:lpstr>
      <vt:lpstr>Task 1.1: Initial Sensitivity Tests using 2014v1</vt:lpstr>
      <vt:lpstr>CAMx Coastal SO4 Performance Issues</vt:lpstr>
      <vt:lpstr>NO Sea Salt (SSA) PSO4 and DMS Emissions (CAMx v6.5)</vt:lpstr>
      <vt:lpstr>No DMS emissions as So2 (CAMx v6.5 and v7.0)</vt:lpstr>
      <vt:lpstr>Explicit treatment of dms chemistry  plus no dms emissions (CAMx v7.0)</vt:lpstr>
      <vt:lpstr>Next Steps on Coastal So4 overestimation issue</vt:lpstr>
      <vt:lpstr>Bi-Directional ammonia Sensitivity Test</vt:lpstr>
      <vt:lpstr>NH3 BiDi (ORANGE) NO3 – CANY and YELL in Jan/Jul</vt:lpstr>
      <vt:lpstr>Conclusions BiDi Ammonia DryDep</vt:lpstr>
      <vt:lpstr>Task 1.2:  Revised 2014 GEOS-Chem Simulation </vt:lpstr>
      <vt:lpstr>PowerPoint Presentation</vt:lpstr>
      <vt:lpstr>2014 WRAP &amp; EPA and 2016 EPRI geos-chem</vt:lpstr>
      <vt:lpstr>PowerPoint Presentation</vt:lpstr>
      <vt:lpstr>BC-Only Inert May-Aug</vt:lpstr>
      <vt:lpstr>PowerPoint Presentation</vt:lpstr>
      <vt:lpstr>CAMx BC-Only EPA GCBC and WRAP GCBC – SO4</vt:lpstr>
      <vt:lpstr>CAMx Photochemical sensitivity tests WRAP 2014 GCBC</vt:lpstr>
      <vt:lpstr>Lav410 – Lava Beds CA &amp; PIN414 – Pinnacles CA</vt:lpstr>
      <vt:lpstr>YOS404 – Yosemite CA &amp; SEK403 – Sequoia CA</vt:lpstr>
      <vt:lpstr>GRB411 – Great Basin NV &amp; CAN407 Canyon Lands UT</vt:lpstr>
      <vt:lpstr>Yel408 – Yellowstone WY &amp; GTH161 – Gothic CO</vt:lpstr>
      <vt:lpstr>Conclusions EPA vs WRAP 2014 GEOS-Chem BC Ozone</vt:lpstr>
      <vt:lpstr>SO4 2014 EPA GCBC vs. WRAP GCBC – PORE/GRBA &amp; JAN/JUl</vt:lpstr>
      <vt:lpstr>SO4 &amp; NO3 2014 EPA GCBC vs. WRAP GCBC – CANY &amp; JAN/Jul</vt:lpstr>
      <vt:lpstr>EC &amp; OA 2014 EPA GCBC vs. WRAP GCBC – CANY &amp; JAN/Jul</vt:lpstr>
      <vt:lpstr>Task 1.3:  2014v2 SMOKE Emissions Modeling</vt:lpstr>
      <vt:lpstr>2014v1 Emissions Data Sources</vt:lpstr>
      <vt:lpstr>2014v2 Emissions Updates</vt:lpstr>
      <vt:lpstr>New 2014 emissions from California ARB</vt:lpstr>
      <vt:lpstr>Comparisons of 2014v2 and 2014v1 emissions California: State-Wide TOTAL Changes</vt:lpstr>
      <vt:lpstr>Comparisons of 2014v2 and 2014v1 emissions  Other WRAP States: State-wide Total Changes</vt:lpstr>
      <vt:lpstr>Anthropogenic Emissions: Fugitive Dust vs RoadDust_Unpaved</vt:lpstr>
      <vt:lpstr>Anthropogenic Emissions: Agricultural and FertNH3</vt:lpstr>
      <vt:lpstr>Anthropogenic Emissions:  RWC</vt:lpstr>
      <vt:lpstr>Anthropogenic Emissions: Nonpoint O&amp;G</vt:lpstr>
      <vt:lpstr>Anthropogenic Emissions: Point Oil &amp; Gas</vt:lpstr>
      <vt:lpstr>California Emissions: Airport, Livestock NH3, Onroad</vt:lpstr>
      <vt:lpstr>Status of remainder phase III Shake-Out Tasks (1 OF 3)</vt:lpstr>
      <vt:lpstr>Status of remainder phase III Shake-Out Tasks (2 OF 3)</vt:lpstr>
      <vt:lpstr>Status of remainder phase III Shake-Out Tasks (3 OF 3)</vt:lpstr>
      <vt:lpstr>NEW TASKS NOT YET AWARDED</vt:lpstr>
      <vt:lpstr>Schedule for Modeling – Next two Months</vt:lpstr>
    </vt:vector>
  </TitlesOfParts>
  <Company>Ramboll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WRAP 2014 SHake-Out Study</dc:title>
  <dc:creator>Ralph Morris</dc:creator>
  <cp:lastModifiedBy>TMoore</cp:lastModifiedBy>
  <cp:revision>84</cp:revision>
  <dcterms:created xsi:type="dcterms:W3CDTF">2019-07-05T22:27:47Z</dcterms:created>
  <dcterms:modified xsi:type="dcterms:W3CDTF">2019-09-10T00:45:16Z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DocumentInfoFinished">
    <vt:lpwstr>True</vt:lpwstr>
  </property>
  <property fmtid="{D5CDD505-2E9C-101B-9397-08002B2CF9AE}" pid="4" name="TemplafyTimeStamp">
    <vt:lpwstr>2018-10-03T09:50:09.1611095Z</vt:lpwstr>
  </property>
</Properties>
</file>