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9" r:id="rId2"/>
    <p:sldId id="265" r:id="rId3"/>
    <p:sldId id="266" r:id="rId4"/>
    <p:sldId id="312" r:id="rId5"/>
    <p:sldId id="311" r:id="rId6"/>
    <p:sldId id="310" r:id="rId7"/>
    <p:sldId id="304" r:id="rId8"/>
    <p:sldId id="313" r:id="rId9"/>
    <p:sldId id="314" r:id="rId10"/>
    <p:sldId id="315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56E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SQL%20-%20Utah%20SMS\Burns_byagency_bymonth_chart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orrigan\Documents\Smoke\Monitoring\2019-2020%20Smoke%20Study\Alpine%20Acres\AA-Char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Actual burn days </a:t>
            </a:r>
            <a:r>
              <a:rPr lang="en-US" baseline="0"/>
              <a:t>by month, 2017-2018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'Burn Days by month'!$K$6</c:f>
              <c:strCache>
                <c:ptCount val="1"/>
                <c:pt idx="0">
                  <c:v>USFS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'Burn Days by month'!$J$7:$J$18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'Burn Days by month'!$K$7:$K$18</c:f>
              <c:numCache>
                <c:formatCode>General</c:formatCode>
                <c:ptCount val="12"/>
                <c:pt idx="0">
                  <c:v>4</c:v>
                </c:pt>
                <c:pt idx="1">
                  <c:v>12</c:v>
                </c:pt>
                <c:pt idx="2">
                  <c:v>42</c:v>
                </c:pt>
                <c:pt idx="3">
                  <c:v>41</c:v>
                </c:pt>
                <c:pt idx="4">
                  <c:v>29</c:v>
                </c:pt>
                <c:pt idx="5">
                  <c:v>18</c:v>
                </c:pt>
                <c:pt idx="7">
                  <c:v>2</c:v>
                </c:pt>
                <c:pt idx="8">
                  <c:v>15</c:v>
                </c:pt>
                <c:pt idx="9">
                  <c:v>56</c:v>
                </c:pt>
                <c:pt idx="10">
                  <c:v>42</c:v>
                </c:pt>
                <c:pt idx="1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B0-44C5-988A-9166FEFE00BF}"/>
            </c:ext>
          </c:extLst>
        </c:ser>
        <c:ser>
          <c:idx val="1"/>
          <c:order val="1"/>
          <c:tx>
            <c:strRef>
              <c:f>'Burn Days by month'!$L$6</c:f>
              <c:strCache>
                <c:ptCount val="1"/>
                <c:pt idx="0">
                  <c:v>State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'Burn Days by month'!$J$7:$J$18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'Burn Days by month'!$L$7:$L$18</c:f>
              <c:numCache>
                <c:formatCode>General</c:formatCode>
                <c:ptCount val="12"/>
                <c:pt idx="0">
                  <c:v>3</c:v>
                </c:pt>
                <c:pt idx="1">
                  <c:v>6</c:v>
                </c:pt>
                <c:pt idx="2">
                  <c:v>5</c:v>
                </c:pt>
                <c:pt idx="3">
                  <c:v>7</c:v>
                </c:pt>
                <c:pt idx="4">
                  <c:v>3</c:v>
                </c:pt>
                <c:pt idx="8">
                  <c:v>1</c:v>
                </c:pt>
                <c:pt idx="9">
                  <c:v>3</c:v>
                </c:pt>
                <c:pt idx="10">
                  <c:v>14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B0-44C5-988A-9166FEFE00BF}"/>
            </c:ext>
          </c:extLst>
        </c:ser>
        <c:ser>
          <c:idx val="2"/>
          <c:order val="2"/>
          <c:tx>
            <c:strRef>
              <c:f>'Burn Days by month'!$M$6</c:f>
              <c:strCache>
                <c:ptCount val="1"/>
                <c:pt idx="0">
                  <c:v>BLM</c:v>
                </c:pt>
              </c:strCache>
            </c:strRef>
          </c:tx>
          <c:spPr>
            <a:solidFill>
              <a:srgbClr val="FFFF66"/>
            </a:solidFill>
          </c:spPr>
          <c:invertIfNegative val="0"/>
          <c:cat>
            <c:strRef>
              <c:f>'Burn Days by month'!$J$7:$J$18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'Burn Days by month'!$M$7:$M$18</c:f>
              <c:numCache>
                <c:formatCode>General</c:formatCode>
                <c:ptCount val="12"/>
                <c:pt idx="0">
                  <c:v>9</c:v>
                </c:pt>
                <c:pt idx="1">
                  <c:v>10</c:v>
                </c:pt>
                <c:pt idx="2">
                  <c:v>8</c:v>
                </c:pt>
                <c:pt idx="3">
                  <c:v>2</c:v>
                </c:pt>
                <c:pt idx="4">
                  <c:v>6</c:v>
                </c:pt>
                <c:pt idx="8">
                  <c:v>5</c:v>
                </c:pt>
                <c:pt idx="9">
                  <c:v>4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B0-44C5-988A-9166FEFE00BF}"/>
            </c:ext>
          </c:extLst>
        </c:ser>
        <c:ser>
          <c:idx val="3"/>
          <c:order val="3"/>
          <c:tx>
            <c:strRef>
              <c:f>'Burn Days by month'!$N$6</c:f>
              <c:strCache>
                <c:ptCount val="1"/>
                <c:pt idx="0">
                  <c:v>NPS</c:v>
                </c:pt>
              </c:strCache>
            </c:strRef>
          </c:tx>
          <c:spPr>
            <a:solidFill>
              <a:srgbClr val="A77C43"/>
            </a:solidFill>
          </c:spPr>
          <c:invertIfNegative val="0"/>
          <c:cat>
            <c:strRef>
              <c:f>'Burn Days by month'!$J$7:$J$18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'Burn Days by month'!$N$7:$N$18</c:f>
              <c:numCache>
                <c:formatCode>General</c:formatCode>
                <c:ptCount val="12"/>
                <c:pt idx="1">
                  <c:v>6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B0-44C5-988A-9166FEFE00BF}"/>
            </c:ext>
          </c:extLst>
        </c:ser>
        <c:ser>
          <c:idx val="4"/>
          <c:order val="4"/>
          <c:tx>
            <c:strRef>
              <c:f>'Burn Days by month'!$O$6</c:f>
              <c:strCache>
                <c:ptCount val="1"/>
                <c:pt idx="0">
                  <c:v>FWS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'Burn Days by month'!$J$7:$J$18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'Burn Days by month'!$O$7:$O$18</c:f>
              <c:numCache>
                <c:formatCode>General</c:formatCode>
                <c:ptCount val="12"/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B0-44C5-988A-9166FEFE00BF}"/>
            </c:ext>
          </c:extLst>
        </c:ser>
        <c:ser>
          <c:idx val="5"/>
          <c:order val="5"/>
          <c:tx>
            <c:strRef>
              <c:f>'Burn Days by month'!$P$6</c:f>
              <c:strCache>
                <c:ptCount val="1"/>
                <c:pt idx="0">
                  <c:v>BIA</c:v>
                </c:pt>
              </c:strCache>
            </c:strRef>
          </c:tx>
          <c:invertIfNegative val="0"/>
          <c:cat>
            <c:strRef>
              <c:f>'Burn Days by month'!$J$7:$J$18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'Burn Days by month'!$P$7:$P$18</c:f>
              <c:numCache>
                <c:formatCode>General</c:formatCode>
                <c:ptCount val="12"/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B0-44C5-988A-9166FEFE0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7773528"/>
        <c:axId val="2067770552"/>
      </c:barChart>
      <c:lineChart>
        <c:grouping val="standard"/>
        <c:varyColors val="0"/>
        <c:ser>
          <c:idx val="6"/>
          <c:order val="6"/>
          <c:tx>
            <c:strRef>
              <c:f>'Burn Days by month'!$Q$6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'Burn Days by month'!$J$7:$J$18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'Burn Days by month'!$Q$7:$Q$18</c:f>
              <c:numCache>
                <c:formatCode>General</c:formatCode>
                <c:ptCount val="12"/>
                <c:pt idx="0">
                  <c:v>16</c:v>
                </c:pt>
                <c:pt idx="1">
                  <c:v>35</c:v>
                </c:pt>
                <c:pt idx="2">
                  <c:v>60</c:v>
                </c:pt>
                <c:pt idx="3">
                  <c:v>54</c:v>
                </c:pt>
                <c:pt idx="4">
                  <c:v>39</c:v>
                </c:pt>
                <c:pt idx="5">
                  <c:v>18</c:v>
                </c:pt>
                <c:pt idx="6">
                  <c:v>0</c:v>
                </c:pt>
                <c:pt idx="7">
                  <c:v>2</c:v>
                </c:pt>
                <c:pt idx="8">
                  <c:v>22</c:v>
                </c:pt>
                <c:pt idx="9">
                  <c:v>66</c:v>
                </c:pt>
                <c:pt idx="10">
                  <c:v>57</c:v>
                </c:pt>
                <c:pt idx="11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CB0-44C5-988A-9166FEFE00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7773528"/>
        <c:axId val="2067770552"/>
      </c:lineChart>
      <c:catAx>
        <c:axId val="2067773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67770552"/>
        <c:crosses val="autoZero"/>
        <c:auto val="1"/>
        <c:lblAlgn val="ctr"/>
        <c:lblOffset val="100"/>
        <c:noMultiLvlLbl val="0"/>
      </c:catAx>
      <c:valAx>
        <c:axId val="2067770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67773528"/>
        <c:crosses val="autoZero"/>
        <c:crossBetween val="between"/>
      </c:valAx>
    </c:plotArea>
    <c:legend>
      <c:legendPos val="r"/>
      <c:legendEntry>
        <c:idx val="6"/>
        <c:delete val="1"/>
      </c:legendEntry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E-Sampler and Purple Air devices co-located at Alpine</a:t>
            </a:r>
            <a:r>
              <a:rPr lang="en-US" baseline="0"/>
              <a:t> Acres cabin, November 1 through 9, 2019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6528765402122092E-2"/>
          <c:y val="9.5835426795770493E-2"/>
          <c:w val="0.94321373925175656"/>
          <c:h val="0.62792665173091766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PM2.5 E-Sampler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Sheet1!$C$2:$C$200</c:f>
              <c:numCache>
                <c:formatCode>General</c:formatCode>
                <c:ptCount val="199"/>
                <c:pt idx="0">
                  <c:v>7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7</c:v>
                </c:pt>
                <c:pt idx="5">
                  <c:v>1</c:v>
                </c:pt>
                <c:pt idx="6">
                  <c:v>87</c:v>
                </c:pt>
                <c:pt idx="7">
                  <c:v>83</c:v>
                </c:pt>
                <c:pt idx="8">
                  <c:v>176</c:v>
                </c:pt>
                <c:pt idx="9">
                  <c:v>40</c:v>
                </c:pt>
                <c:pt idx="10">
                  <c:v>12</c:v>
                </c:pt>
                <c:pt idx="11">
                  <c:v>5</c:v>
                </c:pt>
                <c:pt idx="12">
                  <c:v>4</c:v>
                </c:pt>
                <c:pt idx="13">
                  <c:v>1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120</c:v>
                </c:pt>
                <c:pt idx="31">
                  <c:v>236</c:v>
                </c:pt>
                <c:pt idx="32">
                  <c:v>129</c:v>
                </c:pt>
                <c:pt idx="33">
                  <c:v>23</c:v>
                </c:pt>
                <c:pt idx="34">
                  <c:v>8</c:v>
                </c:pt>
                <c:pt idx="35">
                  <c:v>7</c:v>
                </c:pt>
                <c:pt idx="36">
                  <c:v>8</c:v>
                </c:pt>
                <c:pt idx="37">
                  <c:v>5</c:v>
                </c:pt>
                <c:pt idx="38">
                  <c:v>10</c:v>
                </c:pt>
                <c:pt idx="39">
                  <c:v>35</c:v>
                </c:pt>
                <c:pt idx="40">
                  <c:v>88</c:v>
                </c:pt>
                <c:pt idx="41">
                  <c:v>98</c:v>
                </c:pt>
                <c:pt idx="42">
                  <c:v>51</c:v>
                </c:pt>
                <c:pt idx="43">
                  <c:v>46</c:v>
                </c:pt>
                <c:pt idx="44">
                  <c:v>32</c:v>
                </c:pt>
                <c:pt idx="45">
                  <c:v>27</c:v>
                </c:pt>
                <c:pt idx="46">
                  <c:v>6</c:v>
                </c:pt>
                <c:pt idx="47">
                  <c:v>2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27</c:v>
                </c:pt>
                <c:pt idx="56">
                  <c:v>42</c:v>
                </c:pt>
                <c:pt idx="57">
                  <c:v>59</c:v>
                </c:pt>
                <c:pt idx="58">
                  <c:v>57</c:v>
                </c:pt>
                <c:pt idx="59">
                  <c:v>58</c:v>
                </c:pt>
                <c:pt idx="60">
                  <c:v>53</c:v>
                </c:pt>
                <c:pt idx="61">
                  <c:v>37</c:v>
                </c:pt>
                <c:pt idx="62">
                  <c:v>31</c:v>
                </c:pt>
                <c:pt idx="63">
                  <c:v>16</c:v>
                </c:pt>
                <c:pt idx="64">
                  <c:v>29</c:v>
                </c:pt>
                <c:pt idx="65">
                  <c:v>22</c:v>
                </c:pt>
                <c:pt idx="66">
                  <c:v>14</c:v>
                </c:pt>
                <c:pt idx="67">
                  <c:v>12</c:v>
                </c:pt>
                <c:pt idx="68">
                  <c:v>16</c:v>
                </c:pt>
                <c:pt idx="69">
                  <c:v>10</c:v>
                </c:pt>
                <c:pt idx="70">
                  <c:v>1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2</c:v>
                </c:pt>
                <c:pt idx="79">
                  <c:v>2</c:v>
                </c:pt>
                <c:pt idx="80">
                  <c:v>74</c:v>
                </c:pt>
                <c:pt idx="81">
                  <c:v>257</c:v>
                </c:pt>
                <c:pt idx="82">
                  <c:v>205</c:v>
                </c:pt>
                <c:pt idx="83">
                  <c:v>204</c:v>
                </c:pt>
                <c:pt idx="84">
                  <c:v>286</c:v>
                </c:pt>
                <c:pt idx="85">
                  <c:v>328</c:v>
                </c:pt>
                <c:pt idx="86">
                  <c:v>311</c:v>
                </c:pt>
                <c:pt idx="87">
                  <c:v>321</c:v>
                </c:pt>
                <c:pt idx="88">
                  <c:v>259</c:v>
                </c:pt>
                <c:pt idx="89">
                  <c:v>242</c:v>
                </c:pt>
                <c:pt idx="90">
                  <c:v>276</c:v>
                </c:pt>
                <c:pt idx="91">
                  <c:v>262</c:v>
                </c:pt>
                <c:pt idx="92">
                  <c:v>266</c:v>
                </c:pt>
                <c:pt idx="93">
                  <c:v>255</c:v>
                </c:pt>
                <c:pt idx="94">
                  <c:v>292</c:v>
                </c:pt>
                <c:pt idx="95">
                  <c:v>54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12</c:v>
                </c:pt>
                <c:pt idx="103">
                  <c:v>58</c:v>
                </c:pt>
                <c:pt idx="104">
                  <c:v>106</c:v>
                </c:pt>
                <c:pt idx="105">
                  <c:v>137</c:v>
                </c:pt>
                <c:pt idx="106">
                  <c:v>125</c:v>
                </c:pt>
                <c:pt idx="107">
                  <c:v>132</c:v>
                </c:pt>
                <c:pt idx="108">
                  <c:v>160</c:v>
                </c:pt>
                <c:pt idx="109">
                  <c:v>200</c:v>
                </c:pt>
                <c:pt idx="110">
                  <c:v>177</c:v>
                </c:pt>
                <c:pt idx="111">
                  <c:v>149</c:v>
                </c:pt>
                <c:pt idx="112">
                  <c:v>118</c:v>
                </c:pt>
                <c:pt idx="113">
                  <c:v>86</c:v>
                </c:pt>
                <c:pt idx="114">
                  <c:v>72</c:v>
                </c:pt>
                <c:pt idx="115">
                  <c:v>91</c:v>
                </c:pt>
                <c:pt idx="116">
                  <c:v>83</c:v>
                </c:pt>
                <c:pt idx="117">
                  <c:v>83</c:v>
                </c:pt>
                <c:pt idx="118">
                  <c:v>55</c:v>
                </c:pt>
                <c:pt idx="119">
                  <c:v>48</c:v>
                </c:pt>
                <c:pt idx="120">
                  <c:v>6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11</c:v>
                </c:pt>
                <c:pt idx="127">
                  <c:v>47</c:v>
                </c:pt>
                <c:pt idx="128">
                  <c:v>57</c:v>
                </c:pt>
                <c:pt idx="129">
                  <c:v>49</c:v>
                </c:pt>
                <c:pt idx="130">
                  <c:v>35</c:v>
                </c:pt>
                <c:pt idx="131">
                  <c:v>29</c:v>
                </c:pt>
                <c:pt idx="132">
                  <c:v>27</c:v>
                </c:pt>
                <c:pt idx="133">
                  <c:v>20</c:v>
                </c:pt>
                <c:pt idx="134">
                  <c:v>19</c:v>
                </c:pt>
                <c:pt idx="135">
                  <c:v>22</c:v>
                </c:pt>
                <c:pt idx="136">
                  <c:v>21</c:v>
                </c:pt>
                <c:pt idx="137">
                  <c:v>18</c:v>
                </c:pt>
                <c:pt idx="138">
                  <c:v>21</c:v>
                </c:pt>
                <c:pt idx="139">
                  <c:v>17</c:v>
                </c:pt>
                <c:pt idx="140">
                  <c:v>16</c:v>
                </c:pt>
                <c:pt idx="141">
                  <c:v>26</c:v>
                </c:pt>
                <c:pt idx="142">
                  <c:v>28</c:v>
                </c:pt>
                <c:pt idx="143">
                  <c:v>17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2</c:v>
                </c:pt>
                <c:pt idx="152">
                  <c:v>7</c:v>
                </c:pt>
                <c:pt idx="153">
                  <c:v>37</c:v>
                </c:pt>
                <c:pt idx="154">
                  <c:v>42</c:v>
                </c:pt>
                <c:pt idx="155">
                  <c:v>37</c:v>
                </c:pt>
                <c:pt idx="156">
                  <c:v>34</c:v>
                </c:pt>
                <c:pt idx="157">
                  <c:v>29</c:v>
                </c:pt>
                <c:pt idx="158">
                  <c:v>26</c:v>
                </c:pt>
                <c:pt idx="159">
                  <c:v>28</c:v>
                </c:pt>
                <c:pt idx="160">
                  <c:v>16</c:v>
                </c:pt>
                <c:pt idx="161">
                  <c:v>14</c:v>
                </c:pt>
                <c:pt idx="162">
                  <c:v>15</c:v>
                </c:pt>
                <c:pt idx="163">
                  <c:v>25</c:v>
                </c:pt>
                <c:pt idx="164">
                  <c:v>7</c:v>
                </c:pt>
                <c:pt idx="165">
                  <c:v>12</c:v>
                </c:pt>
                <c:pt idx="166">
                  <c:v>9</c:v>
                </c:pt>
                <c:pt idx="167">
                  <c:v>1</c:v>
                </c:pt>
                <c:pt idx="168">
                  <c:v>2</c:v>
                </c:pt>
                <c:pt idx="169">
                  <c:v>1</c:v>
                </c:pt>
                <c:pt idx="170">
                  <c:v>9</c:v>
                </c:pt>
                <c:pt idx="171">
                  <c:v>9</c:v>
                </c:pt>
                <c:pt idx="172">
                  <c:v>6</c:v>
                </c:pt>
                <c:pt idx="173">
                  <c:v>1</c:v>
                </c:pt>
                <c:pt idx="174">
                  <c:v>20</c:v>
                </c:pt>
                <c:pt idx="175">
                  <c:v>21</c:v>
                </c:pt>
                <c:pt idx="176">
                  <c:v>7</c:v>
                </c:pt>
                <c:pt idx="177">
                  <c:v>5</c:v>
                </c:pt>
                <c:pt idx="178">
                  <c:v>6</c:v>
                </c:pt>
                <c:pt idx="179">
                  <c:v>10</c:v>
                </c:pt>
                <c:pt idx="180">
                  <c:v>9</c:v>
                </c:pt>
                <c:pt idx="181">
                  <c:v>3</c:v>
                </c:pt>
                <c:pt idx="182">
                  <c:v>2</c:v>
                </c:pt>
                <c:pt idx="183">
                  <c:v>5</c:v>
                </c:pt>
                <c:pt idx="184">
                  <c:v>4</c:v>
                </c:pt>
                <c:pt idx="185">
                  <c:v>6</c:v>
                </c:pt>
                <c:pt idx="186">
                  <c:v>7</c:v>
                </c:pt>
                <c:pt idx="187">
                  <c:v>11</c:v>
                </c:pt>
                <c:pt idx="188">
                  <c:v>8</c:v>
                </c:pt>
                <c:pt idx="189">
                  <c:v>15</c:v>
                </c:pt>
                <c:pt idx="190">
                  <c:v>8</c:v>
                </c:pt>
                <c:pt idx="191">
                  <c:v>1</c:v>
                </c:pt>
                <c:pt idx="192">
                  <c:v>0</c:v>
                </c:pt>
                <c:pt idx="193">
                  <c:v>11</c:v>
                </c:pt>
                <c:pt idx="194">
                  <c:v>23</c:v>
                </c:pt>
                <c:pt idx="195">
                  <c:v>1</c:v>
                </c:pt>
                <c:pt idx="196">
                  <c:v>1</c:v>
                </c:pt>
                <c:pt idx="197">
                  <c:v>0</c:v>
                </c:pt>
                <c:pt idx="198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39-4487-A9EC-676DAC0FF6FF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PM2.5 Purple Air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Sheet1!$A$2:$A$265</c:f>
              <c:numCache>
                <c:formatCode>m/d/yyyy\ h:mm</c:formatCode>
                <c:ptCount val="264"/>
                <c:pt idx="0">
                  <c:v>43770.541666666664</c:v>
                </c:pt>
                <c:pt idx="1">
                  <c:v>43770.583333333336</c:v>
                </c:pt>
                <c:pt idx="2">
                  <c:v>43770.625000057873</c:v>
                </c:pt>
                <c:pt idx="3">
                  <c:v>43770.66666678241</c:v>
                </c:pt>
                <c:pt idx="4">
                  <c:v>43770.708333506947</c:v>
                </c:pt>
                <c:pt idx="5">
                  <c:v>43770.750000231485</c:v>
                </c:pt>
                <c:pt idx="6">
                  <c:v>43770.791666956022</c:v>
                </c:pt>
                <c:pt idx="7">
                  <c:v>43770.833333680559</c:v>
                </c:pt>
                <c:pt idx="8">
                  <c:v>43770.875000405096</c:v>
                </c:pt>
                <c:pt idx="9">
                  <c:v>43770.916667129626</c:v>
                </c:pt>
                <c:pt idx="10">
                  <c:v>43770.958333854163</c:v>
                </c:pt>
                <c:pt idx="11">
                  <c:v>43771.000000578701</c:v>
                </c:pt>
                <c:pt idx="12">
                  <c:v>43771.041667303238</c:v>
                </c:pt>
                <c:pt idx="13">
                  <c:v>43771.083334027775</c:v>
                </c:pt>
                <c:pt idx="14">
                  <c:v>43771.125000752312</c:v>
                </c:pt>
                <c:pt idx="15">
                  <c:v>43771.166667476849</c:v>
                </c:pt>
                <c:pt idx="16">
                  <c:v>43771.208334201387</c:v>
                </c:pt>
                <c:pt idx="17">
                  <c:v>43771.250000925924</c:v>
                </c:pt>
                <c:pt idx="18">
                  <c:v>43771.291667650461</c:v>
                </c:pt>
                <c:pt idx="19">
                  <c:v>43771.333334374998</c:v>
                </c:pt>
                <c:pt idx="20">
                  <c:v>43771.375001099535</c:v>
                </c:pt>
                <c:pt idx="21">
                  <c:v>43771.416667824073</c:v>
                </c:pt>
                <c:pt idx="22">
                  <c:v>43771.45833454861</c:v>
                </c:pt>
                <c:pt idx="23">
                  <c:v>43771.500001273147</c:v>
                </c:pt>
                <c:pt idx="24">
                  <c:v>43771.541667997684</c:v>
                </c:pt>
                <c:pt idx="25">
                  <c:v>43771.583334722221</c:v>
                </c:pt>
                <c:pt idx="26">
                  <c:v>43771.625001446759</c:v>
                </c:pt>
                <c:pt idx="27">
                  <c:v>43771.666668171296</c:v>
                </c:pt>
                <c:pt idx="28">
                  <c:v>43771.708334895833</c:v>
                </c:pt>
                <c:pt idx="29">
                  <c:v>43771.75000162037</c:v>
                </c:pt>
                <c:pt idx="30">
                  <c:v>43771.791668344908</c:v>
                </c:pt>
                <c:pt idx="31">
                  <c:v>43771.833335069445</c:v>
                </c:pt>
                <c:pt idx="32">
                  <c:v>43771.875001793982</c:v>
                </c:pt>
                <c:pt idx="33">
                  <c:v>43771.916668518519</c:v>
                </c:pt>
                <c:pt idx="34">
                  <c:v>43771.958335243056</c:v>
                </c:pt>
                <c:pt idx="35">
                  <c:v>43772.000001967594</c:v>
                </c:pt>
                <c:pt idx="36">
                  <c:v>43772.041668692131</c:v>
                </c:pt>
                <c:pt idx="37">
                  <c:v>43772.083335416668</c:v>
                </c:pt>
                <c:pt idx="38">
                  <c:v>43772.125002141205</c:v>
                </c:pt>
                <c:pt idx="39">
                  <c:v>43772.166668865742</c:v>
                </c:pt>
                <c:pt idx="40">
                  <c:v>43772.20833559028</c:v>
                </c:pt>
                <c:pt idx="41">
                  <c:v>43772.250002314817</c:v>
                </c:pt>
                <c:pt idx="42">
                  <c:v>43772.291669039354</c:v>
                </c:pt>
                <c:pt idx="43">
                  <c:v>43772.333335763891</c:v>
                </c:pt>
                <c:pt idx="44">
                  <c:v>43772.375002488428</c:v>
                </c:pt>
                <c:pt idx="45">
                  <c:v>43772.416669212966</c:v>
                </c:pt>
                <c:pt idx="46">
                  <c:v>43772.458335937503</c:v>
                </c:pt>
                <c:pt idx="47">
                  <c:v>43772.50000266204</c:v>
                </c:pt>
                <c:pt idx="48">
                  <c:v>43772.541669386577</c:v>
                </c:pt>
                <c:pt idx="49">
                  <c:v>43772.583336111114</c:v>
                </c:pt>
                <c:pt idx="50">
                  <c:v>43772.625002835652</c:v>
                </c:pt>
                <c:pt idx="51">
                  <c:v>43772.666669560182</c:v>
                </c:pt>
                <c:pt idx="52">
                  <c:v>43772.708336284719</c:v>
                </c:pt>
                <c:pt idx="53">
                  <c:v>43772.750003009256</c:v>
                </c:pt>
                <c:pt idx="54">
                  <c:v>43772.791669733793</c:v>
                </c:pt>
                <c:pt idx="55">
                  <c:v>43772.83333645833</c:v>
                </c:pt>
                <c:pt idx="56">
                  <c:v>43772.875003182868</c:v>
                </c:pt>
                <c:pt idx="57">
                  <c:v>43772.916669907405</c:v>
                </c:pt>
                <c:pt idx="58">
                  <c:v>43772.958336631942</c:v>
                </c:pt>
                <c:pt idx="59">
                  <c:v>43773.000003356479</c:v>
                </c:pt>
                <c:pt idx="60">
                  <c:v>43773.041670081016</c:v>
                </c:pt>
                <c:pt idx="61">
                  <c:v>43773.083336805554</c:v>
                </c:pt>
                <c:pt idx="62">
                  <c:v>43773.125003530091</c:v>
                </c:pt>
                <c:pt idx="63">
                  <c:v>43773.166670254628</c:v>
                </c:pt>
                <c:pt idx="64">
                  <c:v>43773.208336979165</c:v>
                </c:pt>
                <c:pt idx="65">
                  <c:v>43773.250003703703</c:v>
                </c:pt>
                <c:pt idx="66">
                  <c:v>43773.29167042824</c:v>
                </c:pt>
                <c:pt idx="67">
                  <c:v>43773.333337152777</c:v>
                </c:pt>
                <c:pt idx="68">
                  <c:v>43773.375003877314</c:v>
                </c:pt>
                <c:pt idx="69">
                  <c:v>43773.416670601851</c:v>
                </c:pt>
                <c:pt idx="70">
                  <c:v>43773.458337326389</c:v>
                </c:pt>
                <c:pt idx="71">
                  <c:v>43773.500004050926</c:v>
                </c:pt>
                <c:pt idx="72">
                  <c:v>43773.541670775463</c:v>
                </c:pt>
                <c:pt idx="73">
                  <c:v>43773.5833375</c:v>
                </c:pt>
                <c:pt idx="74">
                  <c:v>43773.625004224537</c:v>
                </c:pt>
                <c:pt idx="75">
                  <c:v>43773.666670949075</c:v>
                </c:pt>
                <c:pt idx="76">
                  <c:v>43773.708337673612</c:v>
                </c:pt>
                <c:pt idx="77">
                  <c:v>43773.750004398149</c:v>
                </c:pt>
                <c:pt idx="78">
                  <c:v>43773.791671122686</c:v>
                </c:pt>
                <c:pt idx="79">
                  <c:v>43773.833337847223</c:v>
                </c:pt>
                <c:pt idx="80">
                  <c:v>43773.875004571761</c:v>
                </c:pt>
                <c:pt idx="81">
                  <c:v>43773.916671296298</c:v>
                </c:pt>
                <c:pt idx="82">
                  <c:v>43773.958338020835</c:v>
                </c:pt>
                <c:pt idx="83">
                  <c:v>43774.000004745372</c:v>
                </c:pt>
                <c:pt idx="84">
                  <c:v>43774.041671469909</c:v>
                </c:pt>
                <c:pt idx="85">
                  <c:v>43774.083338194447</c:v>
                </c:pt>
                <c:pt idx="86">
                  <c:v>43774.125004918984</c:v>
                </c:pt>
                <c:pt idx="87">
                  <c:v>43774.166671643521</c:v>
                </c:pt>
                <c:pt idx="88">
                  <c:v>43774.208338368058</c:v>
                </c:pt>
                <c:pt idx="89">
                  <c:v>43774.250005092596</c:v>
                </c:pt>
                <c:pt idx="90">
                  <c:v>43774.291671817133</c:v>
                </c:pt>
                <c:pt idx="91">
                  <c:v>43774.33333854167</c:v>
                </c:pt>
                <c:pt idx="92">
                  <c:v>43774.375005266207</c:v>
                </c:pt>
                <c:pt idx="93">
                  <c:v>43774.416671990744</c:v>
                </c:pt>
                <c:pt idx="94">
                  <c:v>43774.458338715274</c:v>
                </c:pt>
                <c:pt idx="95">
                  <c:v>43774.500005439812</c:v>
                </c:pt>
                <c:pt idx="96">
                  <c:v>43774.541672164349</c:v>
                </c:pt>
                <c:pt idx="97">
                  <c:v>43774.583338888886</c:v>
                </c:pt>
                <c:pt idx="98">
                  <c:v>43774.625005613423</c:v>
                </c:pt>
                <c:pt idx="99">
                  <c:v>43774.66667233796</c:v>
                </c:pt>
                <c:pt idx="100">
                  <c:v>43774.708339062498</c:v>
                </c:pt>
                <c:pt idx="101">
                  <c:v>43774.750005787035</c:v>
                </c:pt>
                <c:pt idx="102">
                  <c:v>43774.791672511572</c:v>
                </c:pt>
                <c:pt idx="103">
                  <c:v>43774.833339236109</c:v>
                </c:pt>
                <c:pt idx="104">
                  <c:v>43774.875005960646</c:v>
                </c:pt>
                <c:pt idx="105">
                  <c:v>43774.916672685184</c:v>
                </c:pt>
                <c:pt idx="106">
                  <c:v>43774.958339409721</c:v>
                </c:pt>
                <c:pt idx="107">
                  <c:v>43775.000006134258</c:v>
                </c:pt>
                <c:pt idx="108">
                  <c:v>43775.041672858795</c:v>
                </c:pt>
                <c:pt idx="109">
                  <c:v>43775.083339583332</c:v>
                </c:pt>
                <c:pt idx="110">
                  <c:v>43775.12500630787</c:v>
                </c:pt>
                <c:pt idx="111">
                  <c:v>43775.166673032407</c:v>
                </c:pt>
                <c:pt idx="112">
                  <c:v>43775.208339756944</c:v>
                </c:pt>
                <c:pt idx="113">
                  <c:v>43775.250006481481</c:v>
                </c:pt>
                <c:pt idx="114">
                  <c:v>43775.291673206018</c:v>
                </c:pt>
                <c:pt idx="115">
                  <c:v>43775.333339930556</c:v>
                </c:pt>
                <c:pt idx="116">
                  <c:v>43775.375006655093</c:v>
                </c:pt>
                <c:pt idx="117">
                  <c:v>43775.41667337963</c:v>
                </c:pt>
                <c:pt idx="118">
                  <c:v>43775.458340104167</c:v>
                </c:pt>
                <c:pt idx="119">
                  <c:v>43775.500006828704</c:v>
                </c:pt>
                <c:pt idx="120">
                  <c:v>43775.541673553242</c:v>
                </c:pt>
                <c:pt idx="121">
                  <c:v>43775.583340277779</c:v>
                </c:pt>
                <c:pt idx="122">
                  <c:v>43775.625007002316</c:v>
                </c:pt>
                <c:pt idx="123">
                  <c:v>43775.666673726853</c:v>
                </c:pt>
                <c:pt idx="124">
                  <c:v>43775.708340451391</c:v>
                </c:pt>
                <c:pt idx="125">
                  <c:v>43775.750007175928</c:v>
                </c:pt>
                <c:pt idx="126">
                  <c:v>43775.791673900465</c:v>
                </c:pt>
                <c:pt idx="127">
                  <c:v>43775.833340625002</c:v>
                </c:pt>
                <c:pt idx="128">
                  <c:v>43775.875007349539</c:v>
                </c:pt>
                <c:pt idx="129">
                  <c:v>43775.916674074077</c:v>
                </c:pt>
                <c:pt idx="130">
                  <c:v>43775.958340798614</c:v>
                </c:pt>
                <c:pt idx="131">
                  <c:v>43776.000007523151</c:v>
                </c:pt>
                <c:pt idx="132">
                  <c:v>43776.041674247688</c:v>
                </c:pt>
                <c:pt idx="133">
                  <c:v>43776.083340972225</c:v>
                </c:pt>
                <c:pt idx="134">
                  <c:v>43776.125007696763</c:v>
                </c:pt>
                <c:pt idx="135">
                  <c:v>43776.1666744213</c:v>
                </c:pt>
                <c:pt idx="136">
                  <c:v>43776.20834114583</c:v>
                </c:pt>
                <c:pt idx="137">
                  <c:v>43776.250007870367</c:v>
                </c:pt>
                <c:pt idx="138">
                  <c:v>43776.291674594904</c:v>
                </c:pt>
                <c:pt idx="139">
                  <c:v>43776.333341319441</c:v>
                </c:pt>
                <c:pt idx="140">
                  <c:v>43776.375008043979</c:v>
                </c:pt>
                <c:pt idx="141">
                  <c:v>43776.416674768516</c:v>
                </c:pt>
                <c:pt idx="142">
                  <c:v>43776.458341493053</c:v>
                </c:pt>
                <c:pt idx="143">
                  <c:v>43776.50000821759</c:v>
                </c:pt>
                <c:pt idx="144">
                  <c:v>43776.541674942127</c:v>
                </c:pt>
                <c:pt idx="145">
                  <c:v>43776.583341666665</c:v>
                </c:pt>
                <c:pt idx="146">
                  <c:v>43776.625008391202</c:v>
                </c:pt>
                <c:pt idx="147">
                  <c:v>43776.666675115739</c:v>
                </c:pt>
                <c:pt idx="148">
                  <c:v>43776.708341840276</c:v>
                </c:pt>
                <c:pt idx="149">
                  <c:v>43776.750008564813</c:v>
                </c:pt>
                <c:pt idx="150">
                  <c:v>43776.791675289351</c:v>
                </c:pt>
                <c:pt idx="151">
                  <c:v>43776.833342013888</c:v>
                </c:pt>
                <c:pt idx="152">
                  <c:v>43776.875008738425</c:v>
                </c:pt>
                <c:pt idx="153">
                  <c:v>43776.916675462962</c:v>
                </c:pt>
                <c:pt idx="154">
                  <c:v>43776.9583421875</c:v>
                </c:pt>
                <c:pt idx="155">
                  <c:v>43777.000008912037</c:v>
                </c:pt>
                <c:pt idx="156">
                  <c:v>43777.041675636574</c:v>
                </c:pt>
                <c:pt idx="157">
                  <c:v>43777.083342361111</c:v>
                </c:pt>
                <c:pt idx="158">
                  <c:v>43777.125009085648</c:v>
                </c:pt>
                <c:pt idx="159">
                  <c:v>43777.166675810186</c:v>
                </c:pt>
                <c:pt idx="160">
                  <c:v>43777.208342534723</c:v>
                </c:pt>
                <c:pt idx="161">
                  <c:v>43777.25000925926</c:v>
                </c:pt>
                <c:pt idx="162">
                  <c:v>43777.291675983797</c:v>
                </c:pt>
                <c:pt idx="163">
                  <c:v>43777.333342708334</c:v>
                </c:pt>
                <c:pt idx="164">
                  <c:v>43777.375009432872</c:v>
                </c:pt>
                <c:pt idx="165">
                  <c:v>43777.416676157409</c:v>
                </c:pt>
                <c:pt idx="166">
                  <c:v>43777.458342881946</c:v>
                </c:pt>
                <c:pt idx="167">
                  <c:v>43777.500009606483</c:v>
                </c:pt>
                <c:pt idx="168">
                  <c:v>43777.54167633102</c:v>
                </c:pt>
                <c:pt idx="169">
                  <c:v>43777.583343055558</c:v>
                </c:pt>
                <c:pt idx="170">
                  <c:v>43777.625009780095</c:v>
                </c:pt>
                <c:pt idx="171">
                  <c:v>43777.666676504632</c:v>
                </c:pt>
                <c:pt idx="172">
                  <c:v>43777.708343229169</c:v>
                </c:pt>
                <c:pt idx="173">
                  <c:v>43777.750009953706</c:v>
                </c:pt>
                <c:pt idx="174">
                  <c:v>43777.791676678244</c:v>
                </c:pt>
                <c:pt idx="175">
                  <c:v>43777.833343402781</c:v>
                </c:pt>
                <c:pt idx="176">
                  <c:v>43777.875010127318</c:v>
                </c:pt>
                <c:pt idx="177">
                  <c:v>43777.916676851855</c:v>
                </c:pt>
                <c:pt idx="178">
                  <c:v>43777.958343576393</c:v>
                </c:pt>
                <c:pt idx="179">
                  <c:v>43778.000010300922</c:v>
                </c:pt>
                <c:pt idx="180">
                  <c:v>43778.04167702546</c:v>
                </c:pt>
                <c:pt idx="181">
                  <c:v>43778.083343749997</c:v>
                </c:pt>
                <c:pt idx="182">
                  <c:v>43778.125010474534</c:v>
                </c:pt>
                <c:pt idx="183">
                  <c:v>43778.166677199071</c:v>
                </c:pt>
                <c:pt idx="184">
                  <c:v>43778.208343923608</c:v>
                </c:pt>
                <c:pt idx="185">
                  <c:v>43778.250010648146</c:v>
                </c:pt>
                <c:pt idx="186">
                  <c:v>43778.291677372683</c:v>
                </c:pt>
                <c:pt idx="187">
                  <c:v>43778.33334409722</c:v>
                </c:pt>
                <c:pt idx="188">
                  <c:v>43778.375010821757</c:v>
                </c:pt>
                <c:pt idx="189">
                  <c:v>43778.416677546295</c:v>
                </c:pt>
                <c:pt idx="190">
                  <c:v>43778.458344270832</c:v>
                </c:pt>
                <c:pt idx="191">
                  <c:v>43778.500010995369</c:v>
                </c:pt>
                <c:pt idx="192">
                  <c:v>43778.541677719906</c:v>
                </c:pt>
                <c:pt idx="193">
                  <c:v>43778.583344444443</c:v>
                </c:pt>
                <c:pt idx="194">
                  <c:v>43778.625011168981</c:v>
                </c:pt>
                <c:pt idx="195">
                  <c:v>43778.666677893518</c:v>
                </c:pt>
                <c:pt idx="196">
                  <c:v>43778.708344618055</c:v>
                </c:pt>
                <c:pt idx="197">
                  <c:v>43778.750011342592</c:v>
                </c:pt>
                <c:pt idx="198">
                  <c:v>43778.791678067129</c:v>
                </c:pt>
                <c:pt idx="199">
                  <c:v>43778.833344791667</c:v>
                </c:pt>
                <c:pt idx="200">
                  <c:v>43778.875011516204</c:v>
                </c:pt>
                <c:pt idx="201">
                  <c:v>43778.916678240741</c:v>
                </c:pt>
                <c:pt idx="202">
                  <c:v>43778.958344965278</c:v>
                </c:pt>
                <c:pt idx="203">
                  <c:v>43779.000011689815</c:v>
                </c:pt>
                <c:pt idx="204">
                  <c:v>43779.041678414353</c:v>
                </c:pt>
                <c:pt idx="205">
                  <c:v>43779.08334513889</c:v>
                </c:pt>
                <c:pt idx="206">
                  <c:v>43779.125011863427</c:v>
                </c:pt>
                <c:pt idx="207">
                  <c:v>43779.166678587964</c:v>
                </c:pt>
                <c:pt idx="208">
                  <c:v>43779.208345312501</c:v>
                </c:pt>
                <c:pt idx="209">
                  <c:v>43779.250012037039</c:v>
                </c:pt>
                <c:pt idx="210">
                  <c:v>43779.291678761576</c:v>
                </c:pt>
                <c:pt idx="211">
                  <c:v>43779.333345486113</c:v>
                </c:pt>
                <c:pt idx="212">
                  <c:v>43779.37501221065</c:v>
                </c:pt>
                <c:pt idx="213">
                  <c:v>43779.416678935188</c:v>
                </c:pt>
                <c:pt idx="214">
                  <c:v>43779.458345659725</c:v>
                </c:pt>
                <c:pt idx="215">
                  <c:v>43779.500012384262</c:v>
                </c:pt>
                <c:pt idx="216">
                  <c:v>43779.541679108799</c:v>
                </c:pt>
                <c:pt idx="217">
                  <c:v>43779.583345833336</c:v>
                </c:pt>
                <c:pt idx="218">
                  <c:v>43779.625012557874</c:v>
                </c:pt>
                <c:pt idx="219">
                  <c:v>43779.666679282411</c:v>
                </c:pt>
                <c:pt idx="220">
                  <c:v>43779.708346006948</c:v>
                </c:pt>
                <c:pt idx="221">
                  <c:v>43779.750012731478</c:v>
                </c:pt>
                <c:pt idx="222">
                  <c:v>43779.791679456015</c:v>
                </c:pt>
                <c:pt idx="223">
                  <c:v>43779.833346180552</c:v>
                </c:pt>
                <c:pt idx="224">
                  <c:v>43779.87501290509</c:v>
                </c:pt>
                <c:pt idx="225">
                  <c:v>43779.916679629627</c:v>
                </c:pt>
                <c:pt idx="226">
                  <c:v>43779.958346354164</c:v>
                </c:pt>
                <c:pt idx="227">
                  <c:v>43780.000013078701</c:v>
                </c:pt>
                <c:pt idx="228">
                  <c:v>43780.041679803238</c:v>
                </c:pt>
                <c:pt idx="229">
                  <c:v>43780.083346527776</c:v>
                </c:pt>
                <c:pt idx="230">
                  <c:v>43780.125013252313</c:v>
                </c:pt>
                <c:pt idx="231">
                  <c:v>43780.16667997685</c:v>
                </c:pt>
                <c:pt idx="232">
                  <c:v>43780.208346701387</c:v>
                </c:pt>
                <c:pt idx="233">
                  <c:v>43780.250013425924</c:v>
                </c:pt>
                <c:pt idx="234">
                  <c:v>43780.291680150462</c:v>
                </c:pt>
                <c:pt idx="235">
                  <c:v>43780.333346874999</c:v>
                </c:pt>
                <c:pt idx="236">
                  <c:v>43780.375013599536</c:v>
                </c:pt>
                <c:pt idx="237">
                  <c:v>43780.416680324073</c:v>
                </c:pt>
                <c:pt idx="238">
                  <c:v>43780.45834704861</c:v>
                </c:pt>
                <c:pt idx="239">
                  <c:v>43780.500013773148</c:v>
                </c:pt>
                <c:pt idx="240">
                  <c:v>43780.541680497685</c:v>
                </c:pt>
                <c:pt idx="241">
                  <c:v>43780.583347222222</c:v>
                </c:pt>
                <c:pt idx="242">
                  <c:v>43780.625013946759</c:v>
                </c:pt>
                <c:pt idx="243">
                  <c:v>43780.666680671296</c:v>
                </c:pt>
                <c:pt idx="244">
                  <c:v>43780.708347395834</c:v>
                </c:pt>
                <c:pt idx="245">
                  <c:v>43780.750014120371</c:v>
                </c:pt>
                <c:pt idx="246">
                  <c:v>43780.791680844908</c:v>
                </c:pt>
                <c:pt idx="247">
                  <c:v>43780.833347569445</c:v>
                </c:pt>
                <c:pt idx="248">
                  <c:v>43780.875014293983</c:v>
                </c:pt>
                <c:pt idx="249">
                  <c:v>43780.91668101852</c:v>
                </c:pt>
                <c:pt idx="250">
                  <c:v>43780.958347743057</c:v>
                </c:pt>
                <c:pt idx="251">
                  <c:v>43781.000014467594</c:v>
                </c:pt>
                <c:pt idx="252">
                  <c:v>43781.041681192131</c:v>
                </c:pt>
                <c:pt idx="253">
                  <c:v>43781.083347916669</c:v>
                </c:pt>
                <c:pt idx="254">
                  <c:v>43781.125014641206</c:v>
                </c:pt>
                <c:pt idx="255">
                  <c:v>43781.166681365743</c:v>
                </c:pt>
                <c:pt idx="256">
                  <c:v>43781.20834809028</c:v>
                </c:pt>
                <c:pt idx="257">
                  <c:v>43781.250014814817</c:v>
                </c:pt>
                <c:pt idx="258">
                  <c:v>43781.291681539355</c:v>
                </c:pt>
                <c:pt idx="259">
                  <c:v>43781.333348263892</c:v>
                </c:pt>
                <c:pt idx="260">
                  <c:v>43781.375014988429</c:v>
                </c:pt>
                <c:pt idx="261">
                  <c:v>43781.416681712966</c:v>
                </c:pt>
                <c:pt idx="262">
                  <c:v>43781.458348437503</c:v>
                </c:pt>
                <c:pt idx="263">
                  <c:v>43781.500015162041</c:v>
                </c:pt>
              </c:numCache>
            </c:numRef>
          </c:cat>
          <c:val>
            <c:numRef>
              <c:f>Sheet1!$D$2:$D$56</c:f>
              <c:numCache>
                <c:formatCode>General</c:formatCode>
                <c:ptCount val="55"/>
                <c:pt idx="0">
                  <c:v>22.1248</c:v>
                </c:pt>
                <c:pt idx="1">
                  <c:v>7.6289100000000003</c:v>
                </c:pt>
                <c:pt idx="2">
                  <c:v>11.9971</c:v>
                </c:pt>
                <c:pt idx="3">
                  <c:v>7.6107699999999996</c:v>
                </c:pt>
                <c:pt idx="4">
                  <c:v>32.1387</c:v>
                </c:pt>
                <c:pt idx="5">
                  <c:v>3.6875599999999999</c:v>
                </c:pt>
                <c:pt idx="6">
                  <c:v>104.48699999999999</c:v>
                </c:pt>
                <c:pt idx="7">
                  <c:v>109.648</c:v>
                </c:pt>
                <c:pt idx="8">
                  <c:v>175.14599999999999</c:v>
                </c:pt>
                <c:pt idx="9">
                  <c:v>54.407600000000002</c:v>
                </c:pt>
                <c:pt idx="10">
                  <c:v>21.6724</c:v>
                </c:pt>
                <c:pt idx="11">
                  <c:v>9.9497800000000005</c:v>
                </c:pt>
                <c:pt idx="12">
                  <c:v>6.6167400000000001</c:v>
                </c:pt>
                <c:pt idx="13">
                  <c:v>2.2922199999999999</c:v>
                </c:pt>
                <c:pt idx="14">
                  <c:v>1.20217</c:v>
                </c:pt>
                <c:pt idx="15">
                  <c:v>0.30978299999999998</c:v>
                </c:pt>
                <c:pt idx="16">
                  <c:v>0.32577800000000001</c:v>
                </c:pt>
                <c:pt idx="17">
                  <c:v>0.12587000000000001</c:v>
                </c:pt>
                <c:pt idx="18">
                  <c:v>0.34934799999999999</c:v>
                </c:pt>
                <c:pt idx="19">
                  <c:v>0.25733299999999998</c:v>
                </c:pt>
                <c:pt idx="20">
                  <c:v>0.17869599999999999</c:v>
                </c:pt>
                <c:pt idx="21">
                  <c:v>0.19173899999999999</c:v>
                </c:pt>
                <c:pt idx="22">
                  <c:v>0.308</c:v>
                </c:pt>
                <c:pt idx="23">
                  <c:v>0.24043500000000001</c:v>
                </c:pt>
                <c:pt idx="24">
                  <c:v>0.33777800000000002</c:v>
                </c:pt>
                <c:pt idx="25">
                  <c:v>1.95478</c:v>
                </c:pt>
                <c:pt idx="26">
                  <c:v>3.2145700000000001</c:v>
                </c:pt>
                <c:pt idx="27">
                  <c:v>0.30599999999999999</c:v>
                </c:pt>
                <c:pt idx="28">
                  <c:v>0.487174</c:v>
                </c:pt>
                <c:pt idx="29">
                  <c:v>0.54630400000000001</c:v>
                </c:pt>
                <c:pt idx="30">
                  <c:v>112.521</c:v>
                </c:pt>
                <c:pt idx="31">
                  <c:v>263.82400000000001</c:v>
                </c:pt>
                <c:pt idx="32">
                  <c:v>165.88300000000001</c:v>
                </c:pt>
                <c:pt idx="33">
                  <c:v>42.128700000000002</c:v>
                </c:pt>
                <c:pt idx="34">
                  <c:v>16.1648</c:v>
                </c:pt>
                <c:pt idx="35">
                  <c:v>11.494300000000001</c:v>
                </c:pt>
                <c:pt idx="36">
                  <c:v>12.558400000000001</c:v>
                </c:pt>
                <c:pt idx="37">
                  <c:v>7.1669600000000004</c:v>
                </c:pt>
                <c:pt idx="38">
                  <c:v>13.219799999999999</c:v>
                </c:pt>
                <c:pt idx="39">
                  <c:v>33.717799999999997</c:v>
                </c:pt>
                <c:pt idx="40">
                  <c:v>73.392399999999995</c:v>
                </c:pt>
                <c:pt idx="41">
                  <c:v>80.128</c:v>
                </c:pt>
                <c:pt idx="42">
                  <c:v>51.776499999999999</c:v>
                </c:pt>
                <c:pt idx="43">
                  <c:v>45.36</c:v>
                </c:pt>
                <c:pt idx="44">
                  <c:v>38.347000000000001</c:v>
                </c:pt>
                <c:pt idx="45">
                  <c:v>30.35</c:v>
                </c:pt>
                <c:pt idx="46">
                  <c:v>30.35</c:v>
                </c:pt>
                <c:pt idx="47">
                  <c:v>30.35</c:v>
                </c:pt>
                <c:pt idx="48">
                  <c:v>30.35</c:v>
                </c:pt>
                <c:pt idx="49">
                  <c:v>2.5950000000000002</c:v>
                </c:pt>
                <c:pt idx="50">
                  <c:v>0.83777800000000002</c:v>
                </c:pt>
                <c:pt idx="51">
                  <c:v>0.95717399999999997</c:v>
                </c:pt>
                <c:pt idx="52">
                  <c:v>0.48355599999999999</c:v>
                </c:pt>
                <c:pt idx="53">
                  <c:v>0.40173900000000001</c:v>
                </c:pt>
                <c:pt idx="54">
                  <c:v>1.13957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39-4487-A9EC-676DAC0FF6FF}"/>
            </c:ext>
          </c:extLst>
        </c:ser>
        <c:ser>
          <c:idx val="2"/>
          <c:order val="2"/>
          <c:tx>
            <c:strRef>
              <c:f>Sheet1!$B$1</c:f>
              <c:strCache>
                <c:ptCount val="1"/>
                <c:pt idx="0">
                  <c:v>Ignition Period</c:v>
                </c:pt>
              </c:strCache>
            </c:strRef>
          </c:tx>
          <c:spPr>
            <a:ln w="762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Sheet1!$B$2:$B$200</c:f>
              <c:numCache>
                <c:formatCode>0</c:formatCode>
                <c:ptCount val="19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39-4487-A9EC-676DAC0FF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46696"/>
        <c:axId val="7149832"/>
      </c:lineChart>
      <c:catAx>
        <c:axId val="7146696"/>
        <c:scaling>
          <c:orientation val="minMax"/>
        </c:scaling>
        <c:delete val="0"/>
        <c:axPos val="b"/>
        <c:numFmt formatCode="m/d/yyyy\ h: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9832"/>
        <c:crosses val="autoZero"/>
        <c:auto val="0"/>
        <c:lblAlgn val="ctr"/>
        <c:lblOffset val="100"/>
        <c:noMultiLvlLbl val="0"/>
      </c:catAx>
      <c:valAx>
        <c:axId val="7149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t" anchorCtr="0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PM2.5 ug/m3</a:t>
                </a:r>
              </a:p>
            </c:rich>
          </c:tx>
          <c:layout>
            <c:manualLayout>
              <c:xMode val="edge"/>
              <c:yMode val="edge"/>
              <c:x val="0"/>
              <c:y val="0.403259969770081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t" anchorCtr="0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46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0.27093</cdr:x>
      <cdr:y>0.51376</cdr:y>
    </cdr:from>
    <cdr:to>
      <cdr:x>0.34141</cdr:x>
      <cdr:y>0.67389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14724" y="29337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>
              <a:solidFill>
                <a:schemeClr val="accent1"/>
              </a:solidFill>
            </a:rPr>
            <a:t>Purple</a:t>
          </a:r>
          <a:r>
            <a:rPr lang="en-US" sz="1100" baseline="0">
              <a:solidFill>
                <a:schemeClr val="accent1"/>
              </a:solidFill>
            </a:rPr>
            <a:t> Air</a:t>
          </a:r>
        </a:p>
        <a:p xmlns:a="http://schemas.openxmlformats.org/drawingml/2006/main">
          <a:r>
            <a:rPr lang="en-US" sz="1100" baseline="0">
              <a:solidFill>
                <a:schemeClr val="accent1"/>
              </a:solidFill>
            </a:rPr>
            <a:t>Battery Dies</a:t>
          </a:r>
          <a:endParaRPr lang="en-US" sz="110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0.2997</cdr:x>
      <cdr:y>0.58549</cdr:y>
    </cdr:from>
    <cdr:to>
      <cdr:x>0.30103</cdr:x>
      <cdr:y>0.70614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0DF2D7FD-B772-4354-A2F4-0A4FC2D38E85}"/>
            </a:ext>
          </a:extLst>
        </cdr:cNvPr>
        <cdr:cNvCxnSpPr/>
      </cdr:nvCxnSpPr>
      <cdr:spPr>
        <a:xfrm xmlns:a="http://schemas.openxmlformats.org/drawingml/2006/main" flipH="1">
          <a:off x="3848099" y="3343287"/>
          <a:ext cx="17036" cy="68896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0.03329</cdr:x>
      <cdr:y>0.47929</cdr:y>
    </cdr:from>
    <cdr:to>
      <cdr:x>0.06608</cdr:x>
      <cdr:y>0.56547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31846" y="2736853"/>
          <a:ext cx="425386" cy="492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>
              <a:solidFill>
                <a:srgbClr val="FF0000"/>
              </a:solidFill>
            </a:rPr>
            <a:t>230</a:t>
          </a:r>
        </a:p>
        <a:p xmlns:a="http://schemas.openxmlformats.org/drawingml/2006/main">
          <a:r>
            <a:rPr lang="en-US" sz="1100">
              <a:solidFill>
                <a:srgbClr val="FF0000"/>
              </a:solidFill>
            </a:rPr>
            <a:t>Piles</a:t>
          </a:r>
        </a:p>
      </cdr:txBody>
    </cdr:sp>
  </cdr:relSizeAnchor>
  <cdr:relSizeAnchor xmlns:cdr="http://schemas.openxmlformats.org/drawingml/2006/chartDrawing">
    <cdr:from>
      <cdr:x>0.04944</cdr:x>
      <cdr:y>0.55102</cdr:y>
    </cdr:from>
    <cdr:to>
      <cdr:x>0.05366</cdr:x>
      <cdr:y>0.69224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50DC51AC-F332-45F3-A062-BD2E337DE994}"/>
            </a:ext>
          </a:extLst>
        </cdr:cNvPr>
        <cdr:cNvCxnSpPr/>
      </cdr:nvCxnSpPr>
      <cdr:spPr>
        <a:xfrm xmlns:a="http://schemas.openxmlformats.org/drawingml/2006/main">
          <a:off x="634795" y="3146455"/>
          <a:ext cx="54179" cy="80642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0.14268</cdr:x>
      <cdr:y>0.51598</cdr:y>
    </cdr:from>
    <cdr:to>
      <cdr:x>0.17548</cdr:x>
      <cdr:y>0.60216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850947" y="2946381"/>
          <a:ext cx="425516" cy="492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>
              <a:solidFill>
                <a:srgbClr val="FF0000"/>
              </a:solidFill>
            </a:rPr>
            <a:t>235</a:t>
          </a:r>
        </a:p>
        <a:p xmlns:a="http://schemas.openxmlformats.org/drawingml/2006/main">
          <a:r>
            <a:rPr lang="en-US" sz="1100">
              <a:solidFill>
                <a:srgbClr val="FF0000"/>
              </a:solidFill>
            </a:rPr>
            <a:t>Piles</a:t>
          </a:r>
        </a:p>
      </cdr:txBody>
    </cdr:sp>
  </cdr:relSizeAnchor>
  <cdr:relSizeAnchor xmlns:cdr="http://schemas.openxmlformats.org/drawingml/2006/chartDrawing">
    <cdr:from>
      <cdr:x>0.15381</cdr:x>
      <cdr:y>0.59439</cdr:y>
    </cdr:from>
    <cdr:to>
      <cdr:x>0.15956</cdr:x>
      <cdr:y>0.70336</cdr:y>
    </cdr:to>
    <cdr:cxnSp macro="">
      <cdr:nvCxnSpPr>
        <cdr:cNvPr id="9" name="Straight Arrow Connector 8">
          <a:extLst xmlns:a="http://schemas.openxmlformats.org/drawingml/2006/main">
            <a:ext uri="{FF2B5EF4-FFF2-40B4-BE49-F238E27FC236}">
              <a16:creationId xmlns:a16="http://schemas.microsoft.com/office/drawing/2014/main" id="{F3FAF9AF-1405-424A-AA2B-7DEE00137907}"/>
            </a:ext>
          </a:extLst>
        </cdr:cNvPr>
        <cdr:cNvCxnSpPr/>
      </cdr:nvCxnSpPr>
      <cdr:spPr>
        <a:xfrm xmlns:a="http://schemas.openxmlformats.org/drawingml/2006/main" flipH="1">
          <a:off x="1974849" y="3394108"/>
          <a:ext cx="73854" cy="62226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0.36955</cdr:x>
      <cdr:y>0.51099</cdr:y>
    </cdr:from>
    <cdr:to>
      <cdr:x>0.40235</cdr:x>
      <cdr:y>0.59717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794217" y="2917850"/>
          <a:ext cx="425517" cy="492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>
              <a:solidFill>
                <a:srgbClr val="FF0000"/>
              </a:solidFill>
            </a:rPr>
            <a:t>400</a:t>
          </a:r>
        </a:p>
        <a:p xmlns:a="http://schemas.openxmlformats.org/drawingml/2006/main">
          <a:r>
            <a:rPr lang="en-US" sz="1100">
              <a:solidFill>
                <a:srgbClr val="FF0000"/>
              </a:solidFill>
            </a:rPr>
            <a:t>Piles</a:t>
          </a:r>
        </a:p>
      </cdr:txBody>
    </cdr:sp>
  </cdr:relSizeAnchor>
  <cdr:relSizeAnchor xmlns:cdr="http://schemas.openxmlformats.org/drawingml/2006/chartDrawing">
    <cdr:from>
      <cdr:x>0.38378</cdr:x>
      <cdr:y>0.59272</cdr:y>
    </cdr:from>
    <cdr:to>
      <cdr:x>0.38718</cdr:x>
      <cdr:y>0.69224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783EFEB1-FCF7-4D10-ABE3-E96A5475F732}"/>
            </a:ext>
          </a:extLst>
        </cdr:cNvPr>
        <cdr:cNvCxnSpPr/>
      </cdr:nvCxnSpPr>
      <cdr:spPr>
        <a:xfrm xmlns:a="http://schemas.openxmlformats.org/drawingml/2006/main" flipH="1">
          <a:off x="4927599" y="3384572"/>
          <a:ext cx="43676" cy="56830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0.49364</cdr:x>
      <cdr:y>0.51766</cdr:y>
    </cdr:from>
    <cdr:to>
      <cdr:x>0.52643</cdr:x>
      <cdr:y>0.60384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6403995" y="2955941"/>
          <a:ext cx="425386" cy="4921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>
              <a:solidFill>
                <a:srgbClr val="FF0000"/>
              </a:solidFill>
            </a:rPr>
            <a:t>80</a:t>
          </a:r>
        </a:p>
        <a:p xmlns:a="http://schemas.openxmlformats.org/drawingml/2006/main">
          <a:r>
            <a:rPr lang="en-US" sz="1100">
              <a:solidFill>
                <a:srgbClr val="FF0000"/>
              </a:solidFill>
            </a:rPr>
            <a:t>Piles</a:t>
          </a:r>
        </a:p>
      </cdr:txBody>
    </cdr:sp>
  </cdr:relSizeAnchor>
  <cdr:relSizeAnchor xmlns:cdr="http://schemas.openxmlformats.org/drawingml/2006/chartDrawing">
    <cdr:from>
      <cdr:x>0.49876</cdr:x>
      <cdr:y>0.59271</cdr:y>
    </cdr:from>
    <cdr:to>
      <cdr:x>0.50612</cdr:x>
      <cdr:y>0.67834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27C8C522-71E8-4565-BFE4-4440C20662F6}"/>
            </a:ext>
          </a:extLst>
        </cdr:cNvPr>
        <cdr:cNvCxnSpPr/>
      </cdr:nvCxnSpPr>
      <cdr:spPr>
        <a:xfrm xmlns:a="http://schemas.openxmlformats.org/drawingml/2006/main" flipH="1">
          <a:off x="6403974" y="3384515"/>
          <a:ext cx="94455" cy="48898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3964F-4CE2-48C7-B2D9-5EB425F7AEFA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EF464-6D5E-429E-BCF4-917AA884D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2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Who, Where, and When.  Speak off the cuff as to how much- ~200 burns/year, 20k acres reported for emissions, usually 50k acres reported for target accomplishment, due to mosaic burning, piles,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EF464-6D5E-429E-BCF4-917AA884DC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57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What, and Why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EF464-6D5E-429E-BCF4-917AA884DC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8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Joel to chime in on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EF464-6D5E-429E-BCF4-917AA884DC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0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68071-F2A7-462C-AA7E-4C69E8B7C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697AF3-7012-4AC6-A427-390358263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8C1AF-AB41-4C71-A243-A500D20C5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2D43C-E13A-4A4D-B24A-C097537F3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2D310-BDE8-43C4-893D-CCC7CA47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1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4883-AD86-4704-8954-1C9B7744D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0D6B20-9F6D-4028-87C9-502C11D77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0F65-F36E-4AC7-B72B-034B09B1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E853B-F8DB-4CB6-ADFB-51229D457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56CB1-630C-4F7F-BFB2-27DE6ED7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4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BD4826-8463-44C3-ABAE-5DDA5892B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040B1-43A8-44D7-A16B-E8C51CE8F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D2121-F5D4-410B-9044-3E850C5B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6F8FF-B14A-44DB-A9DD-3AA09C87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389E1-B0E9-474E-8865-C116FFA98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0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735E2-BA72-4277-9451-A2B9908331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6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1D89D-B39A-472E-AD03-F8D706633C7C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C6C95-54C2-4435-A413-4C6334B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4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445C-C845-40A7-8A17-8BDF2E252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D33C4-60FD-44FF-B160-4A2913BD7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EE9EA-7763-47B8-9781-EB7BE60D3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C3CF0-BB4A-4174-A285-2D4B118AB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0EC7B-C804-40FE-AD85-0456E676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7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A072D-8393-41B0-89C2-0C4400E9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82F19-7499-45EA-82EF-0C8DDA27F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B8C8B-B68F-4838-9B72-213D7A8C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5512-482F-45C7-8555-69EC3DB4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B6F28-0787-4878-A28C-5980D539C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7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26D2-D600-40D9-A29B-AA63E937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3CB1B-414D-4EDE-90DB-6364D4E721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3C906-6A60-48AA-A2FF-A5AE143B7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FEF6B-32D1-43E9-88BD-823309E8D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DB10C2-5D59-4745-B385-33A0FCC9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2DDD5-C667-4646-9DEF-07D89C3B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5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7EBC-8A06-4FDF-8103-9F0DB048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EE083-E603-4E27-9050-2C4909B5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00ECB-CBAE-459C-9ABD-A9D41E599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9B1F0-40D8-4F6B-A211-99698FF11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EF7F7-DD50-4101-ADF3-B05DB90876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334CC3-9116-4E3E-B336-4DECBEFA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AF4C29-2E11-4182-A7D9-46F1F521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7E647-F53C-494C-8794-4148C15A6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4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12CF6-85D6-41E1-B796-B6CD81E96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BAC93-7097-46A2-8B8A-21C00D07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690F1B-DC0B-4861-BEBC-19340C08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33A1C-7087-4A12-ADB2-3DD61BAE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4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F742F-E5BE-476E-BA88-E558FE465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567FF-DCF7-4DC0-9C05-0D4DB031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FA567-4C61-411B-953A-D01CD6976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6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365CE-0A1B-4FA0-B2ED-2D56E54CD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E8CD4-9B91-45D0-8BC9-D566AFF7F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049E4F-6A4B-4699-A424-910CED4AB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B4E24-B2DF-47BB-8E67-28557F17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F2AB8-BDE1-4913-893C-F4AF69CA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B4573-5B51-4D9B-BED3-4C437AA2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2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FAA04-B1FF-4B96-9E7D-D7AEA085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938DCE-104E-423F-B199-1F61E063F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FBAC6-9E2E-4378-AB31-E5F3673C2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8F603-9CEE-4DCC-B8CF-6BE7CC984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0D67D-B67D-476E-837E-0E7E3D8C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8D4FD-6BE3-4625-BAC7-6042DBC0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5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52B030-DEE8-4DFC-9A59-D0B27F88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E2765-6B56-41B5-91B5-BB12549FD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EA618-ECEB-4D7D-B23D-819DCC63C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8F825-FF75-46DB-8E63-5091D3C59F1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A051-B98D-4585-A1F2-7FCD84688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95DED-0CC0-4845-B24D-F7F62F1DA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5D52D-9F69-481E-B886-806A30616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0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now, tree, outdoor, skiing&#10;&#10;Description automatically generated">
            <a:extLst>
              <a:ext uri="{FF2B5EF4-FFF2-40B4-BE49-F238E27FC236}">
                <a16:creationId xmlns:a16="http://schemas.microsoft.com/office/drawing/2014/main" id="{084871E0-8FC5-4E81-B3C1-F99BB7AFE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099" y="0"/>
            <a:ext cx="9144000" cy="6858000"/>
          </a:xfrm>
          <a:prstGeom prst="rect">
            <a:avLst/>
          </a:prstGeom>
        </p:spPr>
      </p:pic>
      <p:pic>
        <p:nvPicPr>
          <p:cNvPr id="3" name="Picture 2" descr="A picture containing text, tree, outdoor, nature&#10;&#10;Description automatically generated">
            <a:extLst>
              <a:ext uri="{FF2B5EF4-FFF2-40B4-BE49-F238E27FC236}">
                <a16:creationId xmlns:a16="http://schemas.microsoft.com/office/drawing/2014/main" id="{2307C88E-9771-4E9B-ADF3-DA267DB94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94651" y="857250"/>
            <a:ext cx="6858000" cy="5143500"/>
          </a:xfrm>
          <a:prstGeom prst="rect">
            <a:avLst/>
          </a:prstGeom>
        </p:spPr>
      </p:pic>
      <p:sp>
        <p:nvSpPr>
          <p:cNvPr id="5" name="AutoShape 2" descr="Plot of m1 by sasdate"/>
          <p:cNvSpPr>
            <a:spLocks noChangeAspect="1" noChangeArrowheads="1"/>
          </p:cNvSpPr>
          <p:nvPr/>
        </p:nvSpPr>
        <p:spPr bwMode="auto">
          <a:xfrm>
            <a:off x="155575" y="-144463"/>
            <a:ext cx="2451050" cy="24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AD7D65-8170-49B1-BDAC-D1157832ED8F}"/>
              </a:ext>
            </a:extLst>
          </p:cNvPr>
          <p:cNvSpPr/>
          <p:nvPr/>
        </p:nvSpPr>
        <p:spPr>
          <a:xfrm>
            <a:off x="1019787" y="3397244"/>
            <a:ext cx="788449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Overview of Rx fire in Utah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Goals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Methods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Findings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74F4AC-2D91-461A-9787-A7D09B7AB9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575" y="592180"/>
            <a:ext cx="7082507" cy="16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3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139742"/>
              </p:ext>
            </p:extLst>
          </p:nvPr>
        </p:nvGraphicFramePr>
        <p:xfrm>
          <a:off x="0" y="573881"/>
          <a:ext cx="12839700" cy="5710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D6FCFA6A-C109-48E9-B723-7E48ABBD9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238" y="1166010"/>
            <a:ext cx="4315427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39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7909B6-B3BE-4050-9F9D-1421EFDA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60" y="161469"/>
            <a:ext cx="11317279" cy="6535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1CA5E3-988D-417C-9098-168B6EDD4B76}"/>
              </a:ext>
            </a:extLst>
          </p:cNvPr>
          <p:cNvSpPr/>
          <p:nvPr/>
        </p:nvSpPr>
        <p:spPr>
          <a:xfrm>
            <a:off x="1119120" y="1960946"/>
            <a:ext cx="9945960" cy="39703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Distance from burn to monitor had the greatest effect on measured PM2.5</a:t>
            </a:r>
          </a:p>
          <a:p>
            <a:pPr marL="457200" indent="-457200">
              <a:buFont typeface="+mj-lt"/>
              <a:buAutoNum type="arabicPeriod"/>
            </a:pP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On 41 of 49 days model forecasts were accurate or slightly overpredicted the monitored concentrations</a:t>
            </a:r>
          </a:p>
          <a:p>
            <a:pPr marL="457200" indent="-457200">
              <a:buFont typeface="+mj-lt"/>
              <a:buAutoNum type="arabicPeriod"/>
            </a:pP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Dispersion (clearing index) was not a great predictor of measured PM concentration, neither was burn size, nor elevation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98A22-2B2F-4220-A34B-45147CBB15DA}"/>
              </a:ext>
            </a:extLst>
          </p:cNvPr>
          <p:cNvSpPr/>
          <p:nvPr/>
        </p:nvSpPr>
        <p:spPr>
          <a:xfrm>
            <a:off x="1126920" y="530205"/>
            <a:ext cx="994596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Findings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9802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0C14C8-68E2-45E7-96C4-5EA8C621E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4C724AA-67FE-43D3-9970-4AB16CC1D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28416"/>
            <a:ext cx="3048001" cy="344047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effects of wind and topography are critical for smoke dispersion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Use multiple forecasting tools when considering smoke in burn permitting (HB92 current process is requiring this of the land manager)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Low cost sensors are the best value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FF029E-752F-4235-9564-C778B1959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1092" y="-74645"/>
            <a:ext cx="9144000" cy="983274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Recommendations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3985A-99A8-4760-8C02-DAF3DE040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8888"/>
            <a:ext cx="3359092" cy="33590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08C45E-1177-4F9F-82B4-0AAD533BB27D}"/>
              </a:ext>
            </a:extLst>
          </p:cNvPr>
          <p:cNvSpPr txBox="1"/>
          <p:nvPr/>
        </p:nvSpPr>
        <p:spPr>
          <a:xfrm>
            <a:off x="289249" y="3694922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$279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9C5AFC-0FEF-407E-8BB0-D4D73965CA8A}"/>
              </a:ext>
            </a:extLst>
          </p:cNvPr>
          <p:cNvSpPr txBox="1"/>
          <p:nvPr/>
        </p:nvSpPr>
        <p:spPr>
          <a:xfrm>
            <a:off x="3817326" y="6099702"/>
            <a:ext cx="17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C0C0C0"/>
                </a:highlight>
              </a:rPr>
              <a:t>$12,000</a:t>
            </a:r>
          </a:p>
        </p:txBody>
      </p:sp>
    </p:spTree>
    <p:extLst>
      <p:ext uri="{BB962C8B-B14F-4D97-AF65-F5344CB8AC3E}">
        <p14:creationId xmlns:p14="http://schemas.microsoft.com/office/powerpoint/2010/main" val="262890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60" y="0"/>
            <a:ext cx="5338514" cy="685800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677543E-998E-430E-A721-7C42E2965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695834"/>
              </p:ext>
            </p:extLst>
          </p:nvPr>
        </p:nvGraphicFramePr>
        <p:xfrm>
          <a:off x="5518474" y="745849"/>
          <a:ext cx="6673526" cy="5048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4702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26A4DE-C592-4C76-9A10-AD2574641409}"/>
              </a:ext>
            </a:extLst>
          </p:cNvPr>
          <p:cNvSpPr txBox="1"/>
          <p:nvPr/>
        </p:nvSpPr>
        <p:spPr>
          <a:xfrm>
            <a:off x="1619739" y="149694"/>
            <a:ext cx="5812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Timber burn for aspen regeneration</a:t>
            </a:r>
          </a:p>
        </p:txBody>
      </p:sp>
    </p:spTree>
    <p:extLst>
      <p:ext uri="{BB962C8B-B14F-4D97-AF65-F5344CB8AC3E}">
        <p14:creationId xmlns:p14="http://schemas.microsoft.com/office/powerpoint/2010/main" val="340524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326" y="0"/>
            <a:ext cx="102893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5983" y="5477068"/>
            <a:ext cx="5812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Hand Piles</a:t>
            </a:r>
          </a:p>
        </p:txBody>
      </p:sp>
    </p:spTree>
    <p:extLst>
      <p:ext uri="{BB962C8B-B14F-4D97-AF65-F5344CB8AC3E}">
        <p14:creationId xmlns:p14="http://schemas.microsoft.com/office/powerpoint/2010/main" val="614689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ab Biochar (PC) (1)">
            <a:hlinkClick r:id="" action="ppaction://media"/>
            <a:extLst>
              <a:ext uri="{FF2B5EF4-FFF2-40B4-BE49-F238E27FC236}">
                <a16:creationId xmlns:a16="http://schemas.microsoft.com/office/drawing/2014/main" id="{9D81C454-867B-4945-B8FE-482490B12F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C5F38E-5994-4B38-B8E6-C5E3A6350F9F}"/>
              </a:ext>
            </a:extLst>
          </p:cNvPr>
          <p:cNvSpPr txBox="1"/>
          <p:nvPr/>
        </p:nvSpPr>
        <p:spPr>
          <a:xfrm>
            <a:off x="5219386" y="290919"/>
            <a:ext cx="5812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Biochar</a:t>
            </a:r>
          </a:p>
        </p:txBody>
      </p:sp>
    </p:spTree>
    <p:extLst>
      <p:ext uri="{BB962C8B-B14F-4D97-AF65-F5344CB8AC3E}">
        <p14:creationId xmlns:p14="http://schemas.microsoft.com/office/powerpoint/2010/main" val="38730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8617227-4CC8-471A-9B46-948A34768B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94" y="0"/>
            <a:ext cx="52993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9B6259-F938-4821-A818-4CC265203AD8}"/>
              </a:ext>
            </a:extLst>
          </p:cNvPr>
          <p:cNvSpPr txBox="1"/>
          <p:nvPr/>
        </p:nvSpPr>
        <p:spPr>
          <a:xfrm>
            <a:off x="6383121" y="846162"/>
            <a:ext cx="529936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Utah’s SMP and administrative code require a minimum dispersion: clearing index 500+</a:t>
            </a:r>
          </a:p>
          <a:p>
            <a:endParaRPr lang="en-US" sz="3200" dirty="0"/>
          </a:p>
          <a:p>
            <a:r>
              <a:rPr lang="en-US" sz="3200" dirty="0"/>
              <a:t>How to expand the number of allowable burn days? </a:t>
            </a:r>
          </a:p>
          <a:p>
            <a:endParaRPr lang="en-US" sz="3200" dirty="0"/>
          </a:p>
          <a:p>
            <a:r>
              <a:rPr lang="en-US" sz="3200" dirty="0"/>
              <a:t>Use smoke models and ground-truth those forecasts with monitoring equipment.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991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aulcorrigan\Downloads\FMO and two regulato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4" y="-616620"/>
            <a:ext cx="11806236" cy="885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050" y="-21312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Prescribed fire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0656" y="4114662"/>
            <a:ext cx="6885580" cy="27433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Randy Martin PhD, Utah State University</a:t>
            </a:r>
          </a:p>
          <a:p>
            <a:r>
              <a:rPr lang="en-US" b="1" dirty="0">
                <a:solidFill>
                  <a:schemeClr val="bg1"/>
                </a:solidFill>
              </a:rPr>
              <a:t>Nancy </a:t>
            </a:r>
            <a:r>
              <a:rPr lang="en-US" b="1" dirty="0" err="1">
                <a:solidFill>
                  <a:schemeClr val="bg1"/>
                </a:solidFill>
              </a:rPr>
              <a:t>Daher</a:t>
            </a:r>
            <a:r>
              <a:rPr lang="en-US" b="1" dirty="0">
                <a:solidFill>
                  <a:schemeClr val="bg1"/>
                </a:solidFill>
              </a:rPr>
              <a:t> PhD, UDAQ</a:t>
            </a:r>
          </a:p>
          <a:p>
            <a:r>
              <a:rPr lang="en-US" b="1" dirty="0">
                <a:solidFill>
                  <a:schemeClr val="bg1"/>
                </a:solidFill>
              </a:rPr>
              <a:t>Paul Corrigan, USFS</a:t>
            </a:r>
          </a:p>
          <a:p>
            <a:r>
              <a:rPr lang="en-US" b="1" dirty="0">
                <a:solidFill>
                  <a:schemeClr val="bg1"/>
                </a:solidFill>
              </a:rPr>
              <a:t>Joel </a:t>
            </a:r>
            <a:r>
              <a:rPr lang="en-US" b="1" dirty="0" err="1">
                <a:solidFill>
                  <a:schemeClr val="bg1"/>
                </a:solidFill>
              </a:rPr>
              <a:t>Karmazyn</a:t>
            </a:r>
            <a:r>
              <a:rPr lang="en-US" b="1" dirty="0">
                <a:solidFill>
                  <a:schemeClr val="bg1"/>
                </a:solidFill>
              </a:rPr>
              <a:t>, UDAQ</a:t>
            </a:r>
          </a:p>
        </p:txBody>
      </p:sp>
    </p:spTree>
    <p:extLst>
      <p:ext uri="{BB962C8B-B14F-4D97-AF65-F5344CB8AC3E}">
        <p14:creationId xmlns:p14="http://schemas.microsoft.com/office/powerpoint/2010/main" val="239853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ground, plant&#10;&#10;Description automatically generated">
            <a:extLst>
              <a:ext uri="{FF2B5EF4-FFF2-40B4-BE49-F238E27FC236}">
                <a16:creationId xmlns:a16="http://schemas.microsoft.com/office/drawing/2014/main" id="{A2E3E8E3-F482-450D-B443-ED045D3E46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84244" y="-1783491"/>
            <a:ext cx="15362673" cy="8641491"/>
          </a:xfrm>
          <a:prstGeom prst="rect">
            <a:avLst/>
          </a:prstGeom>
        </p:spPr>
      </p:pic>
      <p:pic>
        <p:nvPicPr>
          <p:cNvPr id="7" name="Picture 6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B69E984B-1CD7-4927-A2C4-FB49EA01E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230" y="0"/>
            <a:ext cx="9144000" cy="685800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D3C32-883A-47C3-9DEC-E11AD273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Deploy monitors around Rx fire areas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42257-4E95-4AF9-A418-F2066C50F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1800" dirty="0"/>
              <a:t>Set up instruments several days beforehand to understand background</a:t>
            </a:r>
          </a:p>
          <a:p>
            <a:r>
              <a:rPr lang="en-US" sz="1800" dirty="0"/>
              <a:t>Gather mass/filter-based data (</a:t>
            </a:r>
            <a:r>
              <a:rPr lang="en-US" sz="1800" dirty="0" err="1"/>
              <a:t>MiniVol</a:t>
            </a:r>
            <a:r>
              <a:rPr lang="en-US" sz="1800" dirty="0"/>
              <a:t>) to correct continuous optical instruments (E-sampler, Purple Air, </a:t>
            </a:r>
            <a:r>
              <a:rPr lang="en-US" sz="1800" dirty="0" err="1"/>
              <a:t>AirU</a:t>
            </a:r>
            <a:r>
              <a:rPr lang="en-US" sz="1800" dirty="0"/>
              <a:t>)</a:t>
            </a:r>
          </a:p>
          <a:p>
            <a:r>
              <a:rPr lang="en-US" sz="1800" dirty="0"/>
              <a:t>Locate instruments upwind, downwind, and at closest receptor</a:t>
            </a:r>
          </a:p>
        </p:txBody>
      </p:sp>
    </p:spTree>
    <p:extLst>
      <p:ext uri="{BB962C8B-B14F-4D97-AF65-F5344CB8AC3E}">
        <p14:creationId xmlns:p14="http://schemas.microsoft.com/office/powerpoint/2010/main" val="320307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7F68-2F2A-4191-9A62-69F009D64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sz="2800"/>
              <a:t>Use models to predict smoke transport and concentration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74FD6-C41C-47B5-84DE-120754F09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r>
              <a:rPr lang="en-US" sz="2000"/>
              <a:t>BlueSky can resolve significant terrain features- e.g. mountain ranges, but is too coarse for really small projects, biochar, small pile burns</a:t>
            </a:r>
          </a:p>
          <a:p>
            <a:r>
              <a:rPr lang="en-US" sz="2000"/>
              <a:t>PB piedmont is a good option for drainage influenced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B211C-8214-421E-99DD-D2DBAF7C0A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656323" y="661916"/>
            <a:ext cx="5733409" cy="5557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FC8B5-C0D9-47AE-AC30-AE1CDC993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634" y="0"/>
            <a:ext cx="7565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3014</TotalTime>
  <Words>361</Words>
  <Application>Microsoft Office PowerPoint</Application>
  <PresentationFormat>Widescreen</PresentationFormat>
  <Paragraphs>56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Prescribed fire study</vt:lpstr>
      <vt:lpstr>Deploy monitors around Rx fire areas</vt:lpstr>
      <vt:lpstr>Use models to predict smoke transport and concentration</vt:lpstr>
      <vt:lpstr>PowerPoint Presentation</vt:lpstr>
      <vt:lpstr>PowerPoint Presentation</vt:lpstr>
      <vt:lpstr>Recommendations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Utah Smoke Management Program</dc:title>
  <dc:creator>Joel Karmazyn</dc:creator>
  <cp:lastModifiedBy>Tom Moore</cp:lastModifiedBy>
  <cp:revision>133</cp:revision>
  <dcterms:created xsi:type="dcterms:W3CDTF">2019-07-29T19:06:27Z</dcterms:created>
  <dcterms:modified xsi:type="dcterms:W3CDTF">2021-04-20T23:23:18Z</dcterms:modified>
</cp:coreProperties>
</file>