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60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BD1EB"/>
    <a:srgbClr val="3A4B92"/>
    <a:srgbClr val="DEE2F2"/>
    <a:srgbClr val="4F63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84491" autoAdjust="0"/>
  </p:normalViewPr>
  <p:slideViewPr>
    <p:cSldViewPr snapToGrid="0">
      <p:cViewPr varScale="1">
        <p:scale>
          <a:sx n="94" d="100"/>
          <a:sy n="94" d="100"/>
        </p:scale>
        <p:origin x="109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89D159-0862-4BB0-8021-A7727392AA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F16E50-263B-4355-B05A-AF1215097B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A86543-D769-459D-B657-95DDF37D50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2A16B-2C3C-47E7-B55F-031B2C53A739}" type="datetimeFigureOut">
              <a:rPr lang="en-US" smtClean="0"/>
              <a:t>6/20/2019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F86AA3-EE37-46DF-A9E6-D38892A998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A56A5E-EC3D-4F6B-B2C4-5A7CF90627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8BCF6-3593-45D2-9FDE-CB150D476F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098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10FA10-B61A-4BB5-AB74-7ADD3966B5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BFC2C2-FD31-4AEC-BC50-2E63E65CF7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0C51FD-E313-4F88-B63F-B2287E81DC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2A16B-2C3C-47E7-B55F-031B2C53A739}" type="datetimeFigureOut">
              <a:rPr lang="en-US" smtClean="0"/>
              <a:t>6/20/2019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D18898-992D-41FB-B9E6-0C613B7119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1D39D9-0BE1-4CDB-8B86-171F2C0453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8BCF6-3593-45D2-9FDE-CB150D476F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774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DD6AB82-C0C1-4BE1-A26D-CD9E80CFA1F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705B4AF-2BBB-4BE9-9DA2-8349CBC367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5A6548-B10B-440B-8357-1B7BB4BE25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2A16B-2C3C-47E7-B55F-031B2C53A739}" type="datetimeFigureOut">
              <a:rPr lang="en-US" smtClean="0"/>
              <a:t>6/20/2019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1944E5-C6F9-44C5-AA6D-5FE0E339F9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8C538A-1575-46A5-84D0-0CF48A3515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8BCF6-3593-45D2-9FDE-CB150D476F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833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065F53-03B4-42BA-AEBF-CF4168DE7E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E8C639-8E31-443F-82DE-511D6B6718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E03741-452E-4B05-8B8C-0731EEE6A9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2A16B-2C3C-47E7-B55F-031B2C53A739}" type="datetimeFigureOut">
              <a:rPr lang="en-US" smtClean="0"/>
              <a:t>6/20/2019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4634D4-BC7C-4552-92A7-9238EFDC00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7DBAA3-D152-4148-B37F-AB872B0B5D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8BCF6-3593-45D2-9FDE-CB150D476F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131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BC5AD6-E44F-4A5D-885C-C16CEFCD99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8E85EF-7D45-4DE1-AE1D-A39C055864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44D283-04B5-48EA-9925-B8FCA6AAA8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2A16B-2C3C-47E7-B55F-031B2C53A739}" type="datetimeFigureOut">
              <a:rPr lang="en-US" smtClean="0"/>
              <a:t>6/20/2019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6ADE6F-B1E8-43E1-A182-974CBBFD35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7DEB94-BA44-45C1-87C6-9C6811FDB1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8BCF6-3593-45D2-9FDE-CB150D476F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796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B3259A-7586-4881-9543-47FBC7F064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897927-6A68-408F-A732-DCF0AA284A8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39D917-4F2F-46E2-8CD1-AEC8F8AD9E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1E61AB-1ECE-4D4E-A268-07AC569048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2A16B-2C3C-47E7-B55F-031B2C53A739}" type="datetimeFigureOut">
              <a:rPr lang="en-US" smtClean="0"/>
              <a:t>6/20/2019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853338-CC2E-4597-A5B2-DF7479B7B0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E3D566-EE00-43B6-91DD-0F3B548168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8BCF6-3593-45D2-9FDE-CB150D476F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868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FF8B03-47E7-48FC-B2AE-E9ED29805E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FB597F-F9FF-4A1C-A39E-3B4D2BCEF5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911415-D76A-476D-8A13-9B84F02C24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2CF6FE7-B2C8-4AB8-98DE-16C1E2721D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103E506-DC79-44EE-B308-D2747B6461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7936A5B-157C-4979-B6E9-BE4DF5E19F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2A16B-2C3C-47E7-B55F-031B2C53A739}" type="datetimeFigureOut">
              <a:rPr lang="en-US" smtClean="0"/>
              <a:t>6/20/2019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DF23805-29DD-473B-A7A7-197A5F5A43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7911647-5DE1-4760-B205-E267789994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8BCF6-3593-45D2-9FDE-CB150D476F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25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4AE608-C91D-4BB4-9EB6-250EA2569E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5D5647F-8CC6-4D77-956E-6FD8CDD8D0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2A16B-2C3C-47E7-B55F-031B2C53A739}" type="datetimeFigureOut">
              <a:rPr lang="en-US" smtClean="0"/>
              <a:t>6/20/2019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726049C-C7AB-4A72-98C1-BE9FF0C74B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491E548-7B3F-4673-BBB8-49C9ECD889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8BCF6-3593-45D2-9FDE-CB150D476F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310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A6466E4-F37F-4A68-BE61-FAEE165578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2A16B-2C3C-47E7-B55F-031B2C53A739}" type="datetimeFigureOut">
              <a:rPr lang="en-US" smtClean="0"/>
              <a:t>6/20/2019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E1C5CB7-28BC-4E75-8080-0F14F0EB70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05F2A4-0005-4313-8FEB-74CACD3705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8BCF6-3593-45D2-9FDE-CB150D476F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840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D9793A-29C3-4580-8A3F-4B25251F0A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C68392-67F9-4A23-8AC3-2D615475E3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EA7423-7BC4-4CE1-A1FF-F4FC9803E5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C654FB-D082-4B42-AC0B-193EB48D0E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2A16B-2C3C-47E7-B55F-031B2C53A739}" type="datetimeFigureOut">
              <a:rPr lang="en-US" smtClean="0"/>
              <a:t>6/20/2019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620DBE-C5DB-403A-8D59-780CC5F1C8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E4EFC0-C880-43FA-AECB-56EFEFF968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8BCF6-3593-45D2-9FDE-CB150D476F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532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AE43F7-E417-40F2-9CE7-D3349D03CA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4FEA931-1ECE-4568-A797-13BC3DA1765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D71EE5-F6DF-4591-88EF-81FCCCAAEF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8E1F79-6371-4B49-B9C5-095F5D2329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2A16B-2C3C-47E7-B55F-031B2C53A739}" type="datetimeFigureOut">
              <a:rPr lang="en-US" smtClean="0"/>
              <a:t>6/20/2019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2F52E3-D436-439B-AB5D-C37E5172AA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CF7640-E673-462A-BD86-8FBB3495A2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8BCF6-3593-45D2-9FDE-CB150D476F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801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7C6C878-8D8E-4F4F-9E78-5996055FAF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53A585-AAD2-4B41-9D70-20C7520983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FB15D0-9D76-48AA-A599-F4B8E7E898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82A16B-2C3C-47E7-B55F-031B2C53A739}" type="datetimeFigureOut">
              <a:rPr lang="en-US" smtClean="0"/>
              <a:t>6/20/2019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0FE53D-4A78-4B4B-B0F6-7AFC164564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828676-1D16-471C-8D99-E80AD2430F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18BCF6-3593-45D2-9FDE-CB150D476F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794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B5887A-9AB4-496A-B50B-C5B16B607F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3A4B9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State Screening and Outreach Updates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D5437364-E25B-4ABD-B078-BD7F91A8037F}"/>
              </a:ext>
            </a:extLst>
          </p:cNvPr>
          <p:cNvCxnSpPr/>
          <p:nvPr/>
        </p:nvCxnSpPr>
        <p:spPr>
          <a:xfrm>
            <a:off x="675118" y="0"/>
            <a:ext cx="0" cy="6858000"/>
          </a:xfrm>
          <a:prstGeom prst="line">
            <a:avLst/>
          </a:prstGeom>
          <a:ln w="38100">
            <a:solidFill>
              <a:srgbClr val="3A4B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13">
            <a:extLst>
              <a:ext uri="{FF2B5EF4-FFF2-40B4-BE49-F238E27FC236}">
                <a16:creationId xmlns:a16="http://schemas.microsoft.com/office/drawing/2014/main" id="{F39988EF-FDE7-41A0-BE86-5548F4E81FAA}"/>
              </a:ext>
            </a:extLst>
          </p:cNvPr>
          <p:cNvGrpSpPr/>
          <p:nvPr/>
        </p:nvGrpSpPr>
        <p:grpSpPr>
          <a:xfrm>
            <a:off x="4016167" y="1832836"/>
            <a:ext cx="6700259" cy="4466839"/>
            <a:chOff x="3041946" y="1918294"/>
            <a:chExt cx="6700259" cy="4466839"/>
          </a:xfrm>
        </p:grpSpPr>
        <p:pic>
          <p:nvPicPr>
            <p:cNvPr id="1030" name="Picture 6" descr="Image result for united states map">
              <a:extLst>
                <a:ext uri="{FF2B5EF4-FFF2-40B4-BE49-F238E27FC236}">
                  <a16:creationId xmlns:a16="http://schemas.microsoft.com/office/drawing/2014/main" id="{13E0ED95-B08C-4BEB-9B37-4DBCB6E3F77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duotone>
                <a:prstClr val="black"/>
                <a:schemeClr val="tx2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1946" y="1918294"/>
              <a:ext cx="6700259" cy="446683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FB7EA62D-B842-4362-B522-54DA29EAF09F}"/>
                </a:ext>
              </a:extLst>
            </p:cNvPr>
            <p:cNvGrpSpPr/>
            <p:nvPr/>
          </p:nvGrpSpPr>
          <p:grpSpPr>
            <a:xfrm>
              <a:off x="5136021" y="1918294"/>
              <a:ext cx="4606184" cy="4466839"/>
              <a:chOff x="5136021" y="1918294"/>
              <a:chExt cx="4606184" cy="4466839"/>
            </a:xfrm>
          </p:grpSpPr>
          <p:grpSp>
            <p:nvGrpSpPr>
              <p:cNvPr id="9" name="Group 8">
                <a:extLst>
                  <a:ext uri="{FF2B5EF4-FFF2-40B4-BE49-F238E27FC236}">
                    <a16:creationId xmlns:a16="http://schemas.microsoft.com/office/drawing/2014/main" id="{5BE43C62-29CA-4E78-BA7C-D58DC3A5C2E2}"/>
                  </a:ext>
                </a:extLst>
              </p:cNvPr>
              <p:cNvGrpSpPr/>
              <p:nvPr/>
            </p:nvGrpSpPr>
            <p:grpSpPr>
              <a:xfrm>
                <a:off x="5136021" y="1918294"/>
                <a:ext cx="4606184" cy="4466839"/>
                <a:chOff x="5136021" y="1918294"/>
                <a:chExt cx="4606184" cy="4466839"/>
              </a:xfrm>
            </p:grpSpPr>
            <p:grpSp>
              <p:nvGrpSpPr>
                <p:cNvPr id="8" name="Group 7">
                  <a:extLst>
                    <a:ext uri="{FF2B5EF4-FFF2-40B4-BE49-F238E27FC236}">
                      <a16:creationId xmlns:a16="http://schemas.microsoft.com/office/drawing/2014/main" id="{62B73912-4FDC-446F-AF31-3B68F0B69BA3}"/>
                    </a:ext>
                  </a:extLst>
                </p:cNvPr>
                <p:cNvGrpSpPr/>
                <p:nvPr/>
              </p:nvGrpSpPr>
              <p:grpSpPr>
                <a:xfrm>
                  <a:off x="5614587" y="1918294"/>
                  <a:ext cx="4127618" cy="4466839"/>
                  <a:chOff x="5614587" y="1918294"/>
                  <a:chExt cx="4127618" cy="4466839"/>
                </a:xfrm>
              </p:grpSpPr>
              <p:grpSp>
                <p:nvGrpSpPr>
                  <p:cNvPr id="7" name="Group 6">
                    <a:extLst>
                      <a:ext uri="{FF2B5EF4-FFF2-40B4-BE49-F238E27FC236}">
                        <a16:creationId xmlns:a16="http://schemas.microsoft.com/office/drawing/2014/main" id="{154B05C6-2FAF-40D8-824C-B08A3F17ABDC}"/>
                      </a:ext>
                    </a:extLst>
                  </p:cNvPr>
                  <p:cNvGrpSpPr/>
                  <p:nvPr/>
                </p:nvGrpSpPr>
                <p:grpSpPr>
                  <a:xfrm>
                    <a:off x="5776957" y="1918294"/>
                    <a:ext cx="3965248" cy="4466839"/>
                    <a:chOff x="5776957" y="1918294"/>
                    <a:chExt cx="3965248" cy="4466839"/>
                  </a:xfrm>
                </p:grpSpPr>
                <p:pic>
                  <p:nvPicPr>
                    <p:cNvPr id="10" name="Picture 6" descr="Image result for united states map">
                      <a:extLst>
                        <a:ext uri="{FF2B5EF4-FFF2-40B4-BE49-F238E27FC236}">
                          <a16:creationId xmlns:a16="http://schemas.microsoft.com/office/drawing/2014/main" id="{64AA93B7-97A9-4A96-804A-CB174758C9E6}"/>
                        </a:ext>
                      </a:extLst>
                    </p:cNvPr>
                    <p:cNvPicPr>
                      <a:picLocks noChangeAspect="1" noChangeArrowheads="1"/>
                    </p:cNvPicPr>
                    <p:nvPr/>
                  </p:nvPicPr>
                  <p:blipFill rotWithShape="1">
                    <a:blip r:embed="rId2">
                      <a:lum bright="70000" contrast="-70000"/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 l="50768"/>
                    <a:stretch/>
                  </p:blipFill>
                  <p:spPr bwMode="auto">
                    <a:xfrm>
                      <a:off x="6443529" y="1918294"/>
                      <a:ext cx="3298676" cy="4466839"/>
                    </a:xfrm>
                    <a:prstGeom prst="rect">
                      <a:avLst/>
                    </a:prstGeom>
                    <a:noFill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</p:pic>
                <p:pic>
                  <p:nvPicPr>
                    <p:cNvPr id="11" name="Picture 6" descr="Image result for united states map">
                      <a:extLst>
                        <a:ext uri="{FF2B5EF4-FFF2-40B4-BE49-F238E27FC236}">
                          <a16:creationId xmlns:a16="http://schemas.microsoft.com/office/drawing/2014/main" id="{8665F1FD-095D-49A7-8BA5-CA71A4A7D16B}"/>
                        </a:ext>
                      </a:extLst>
                    </p:cNvPr>
                    <p:cNvPicPr>
                      <a:picLocks noChangeAspect="1" noChangeArrowheads="1"/>
                    </p:cNvPicPr>
                    <p:nvPr/>
                  </p:nvPicPr>
                  <p:blipFill rotWithShape="1">
                    <a:blip r:embed="rId2">
                      <a:lum bright="70000" contrast="-70000"/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 l="40819" t="31861" b="6153"/>
                    <a:stretch/>
                  </p:blipFill>
                  <p:spPr bwMode="auto">
                    <a:xfrm>
                      <a:off x="5776957" y="3341406"/>
                      <a:ext cx="3965248" cy="2768837"/>
                    </a:xfrm>
                    <a:prstGeom prst="rect">
                      <a:avLst/>
                    </a:prstGeom>
                    <a:noFill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</p:pic>
              </p:grpSp>
              <p:pic>
                <p:nvPicPr>
                  <p:cNvPr id="13" name="Picture 6" descr="Image result for united states map">
                    <a:extLst>
                      <a:ext uri="{FF2B5EF4-FFF2-40B4-BE49-F238E27FC236}">
                        <a16:creationId xmlns:a16="http://schemas.microsoft.com/office/drawing/2014/main" id="{3273C7E8-DB26-4FF0-90FD-FB3C1962932F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>
                    <a:lum bright="70000" contrast="-70000"/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38395" t="51565" r="1"/>
                  <a:stretch/>
                </p:blipFill>
                <p:spPr bwMode="auto">
                  <a:xfrm>
                    <a:off x="5614587" y="4221622"/>
                    <a:ext cx="4127617" cy="2163511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</p:grpSp>
            <p:pic>
              <p:nvPicPr>
                <p:cNvPr id="15" name="Picture 6" descr="Image result for united states map">
                  <a:extLst>
                    <a:ext uri="{FF2B5EF4-FFF2-40B4-BE49-F238E27FC236}">
                      <a16:creationId xmlns:a16="http://schemas.microsoft.com/office/drawing/2014/main" id="{B21C66F4-252F-4157-B5BC-9A8212F0962A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 rotWithShape="1">
                <a:blip r:embed="rId2">
                  <a:lum bright="70000" contrast="-70000"/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31254" t="68783" r="53058" b="19929"/>
                <a:stretch/>
              </p:blipFill>
              <p:spPr bwMode="auto">
                <a:xfrm>
                  <a:off x="5136021" y="4990744"/>
                  <a:ext cx="1051133" cy="504202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pic>
            <p:nvPicPr>
              <p:cNvPr id="17" name="Picture 6" descr="Image result for united states map">
                <a:extLst>
                  <a:ext uri="{FF2B5EF4-FFF2-40B4-BE49-F238E27FC236}">
                    <a16:creationId xmlns:a16="http://schemas.microsoft.com/office/drawing/2014/main" id="{BF15BC5C-7FE6-4107-97B1-581F26DB5132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2">
                <a:lum bright="70000" contrast="-70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7376" t="30520" r="53058" b="63740"/>
              <a:stretch/>
            </p:blipFill>
            <p:spPr bwMode="auto">
              <a:xfrm>
                <a:off x="5546221" y="3281586"/>
                <a:ext cx="640933" cy="25637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7CC89230-7292-4D8C-8507-BB997DB4AEBE}"/>
              </a:ext>
            </a:extLst>
          </p:cNvPr>
          <p:cNvSpPr txBox="1"/>
          <p:nvPr/>
        </p:nvSpPr>
        <p:spPr>
          <a:xfrm>
            <a:off x="2467679" y="4381429"/>
            <a:ext cx="132882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+mj-lt"/>
              </a:rPr>
              <a:t>New Mexico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E75774B-A8C4-45BB-9B2C-362898FB5AD9}"/>
              </a:ext>
            </a:extLst>
          </p:cNvPr>
          <p:cNvSpPr txBox="1"/>
          <p:nvPr/>
        </p:nvSpPr>
        <p:spPr>
          <a:xfrm>
            <a:off x="2218403" y="2469734"/>
            <a:ext cx="142314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+mj-lt"/>
              </a:rPr>
              <a:t>North Dakota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A4371CD-6EC8-48D9-8B68-E6DB256BA03F}"/>
              </a:ext>
            </a:extLst>
          </p:cNvPr>
          <p:cNvSpPr txBox="1"/>
          <p:nvPr/>
        </p:nvSpPr>
        <p:spPr>
          <a:xfrm>
            <a:off x="1915149" y="3397460"/>
            <a:ext cx="13716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+mj-lt"/>
              </a:rPr>
              <a:t>Colorado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99A7E23B-4CFE-477A-B600-17F243F09FED}"/>
              </a:ext>
            </a:extLst>
          </p:cNvPr>
          <p:cNvCxnSpPr>
            <a:cxnSpLocks/>
            <a:stCxn id="19" idx="3"/>
          </p:cNvCxnSpPr>
          <p:nvPr/>
        </p:nvCxnSpPr>
        <p:spPr>
          <a:xfrm flipV="1">
            <a:off x="3796504" y="4492294"/>
            <a:ext cx="2183272" cy="7380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2FB97A11-8A70-41BB-8CB2-76D4C8E9C689}"/>
              </a:ext>
            </a:extLst>
          </p:cNvPr>
          <p:cNvCxnSpPr>
            <a:cxnSpLocks/>
            <a:stCxn id="23" idx="3"/>
          </p:cNvCxnSpPr>
          <p:nvPr/>
        </p:nvCxnSpPr>
        <p:spPr>
          <a:xfrm flipV="1">
            <a:off x="3641550" y="2512465"/>
            <a:ext cx="3143811" cy="14193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7BF03C7A-D2E9-4443-8359-07AB83BEA444}"/>
              </a:ext>
            </a:extLst>
          </p:cNvPr>
          <p:cNvCxnSpPr>
            <a:cxnSpLocks/>
            <a:stCxn id="25" idx="3"/>
          </p:cNvCxnSpPr>
          <p:nvPr/>
        </p:nvCxnSpPr>
        <p:spPr>
          <a:xfrm>
            <a:off x="3286749" y="3582126"/>
            <a:ext cx="2823493" cy="18400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44772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B5887A-9AB4-496A-B50B-C5B16B607F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3A4B9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Key Questions to Consider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0AC6DF-3582-4296-9582-447FBAD5E6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6063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1800" dirty="0">
                <a:latin typeface="+mj-lt"/>
              </a:rPr>
              <a:t>What is your Q/d threshold? How many sources are “screened in” based on your selected threshold?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1800" dirty="0">
                <a:latin typeface="+mj-lt"/>
              </a:rPr>
              <a:t>How did you determine you had selected enough sources?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1800" dirty="0">
                <a:latin typeface="+mj-lt"/>
              </a:rPr>
              <a:t>Are you focusing on any particular industrial sectors in this round of planning?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1800" dirty="0">
                <a:latin typeface="+mj-lt"/>
              </a:rPr>
              <a:t>Have you contacted the screened sources to discuss the four-factor analysis? How far along are you in these conversations?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1800" dirty="0">
                <a:latin typeface="+mj-lt"/>
              </a:rPr>
              <a:t>How did you (or will you) determine which emitting units at a source require the full four-factor analysis?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1800" dirty="0">
                <a:latin typeface="+mj-lt"/>
              </a:rPr>
              <a:t>Have you consulted informally with EPA, FLMs, or neighboring states/locals/tribes on your screening or analysis? Do you have plans to do so?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1800" dirty="0">
                <a:latin typeface="+mj-lt"/>
              </a:rPr>
              <a:t>Do you have any tips for other states as they work through this process?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D5437364-E25B-4ABD-B078-BD7F91A8037F}"/>
              </a:ext>
            </a:extLst>
          </p:cNvPr>
          <p:cNvCxnSpPr/>
          <p:nvPr/>
        </p:nvCxnSpPr>
        <p:spPr>
          <a:xfrm>
            <a:off x="675118" y="0"/>
            <a:ext cx="0" cy="6858000"/>
          </a:xfrm>
          <a:prstGeom prst="line">
            <a:avLst/>
          </a:prstGeom>
          <a:ln w="38100">
            <a:solidFill>
              <a:srgbClr val="3A4B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43742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C0567CB1-030F-434A-810E-7036A0E813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9169960"/>
              </p:ext>
            </p:extLst>
          </p:nvPr>
        </p:nvGraphicFramePr>
        <p:xfrm>
          <a:off x="165218" y="1465602"/>
          <a:ext cx="11861564" cy="5060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09758">
                  <a:extLst>
                    <a:ext uri="{9D8B030D-6E8A-4147-A177-3AD203B41FA5}">
                      <a16:colId xmlns:a16="http://schemas.microsoft.com/office/drawing/2014/main" val="404053687"/>
                    </a:ext>
                  </a:extLst>
                </a:gridCol>
                <a:gridCol w="4623274">
                  <a:extLst>
                    <a:ext uri="{9D8B030D-6E8A-4147-A177-3AD203B41FA5}">
                      <a16:colId xmlns:a16="http://schemas.microsoft.com/office/drawing/2014/main" val="2832590557"/>
                    </a:ext>
                  </a:extLst>
                </a:gridCol>
                <a:gridCol w="5728532">
                  <a:extLst>
                    <a:ext uri="{9D8B030D-6E8A-4147-A177-3AD203B41FA5}">
                      <a16:colId xmlns:a16="http://schemas.microsoft.com/office/drawing/2014/main" val="907426825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Jurisdiction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96" marR="40696" marT="40696" marB="40696" anchor="ctr">
                    <a:solidFill>
                      <a:srgbClr val="3A4B9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Has notified sources?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96" marR="40696" marT="40696" marB="40696" anchor="ctr">
                    <a:solidFill>
                      <a:srgbClr val="3A4B9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Notes on methodology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96" marR="40696" marT="40696" marB="40696" anchor="ctr">
                    <a:solidFill>
                      <a:srgbClr val="3A4B9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909434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Alaska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96" marR="40696" marT="40696" marB="40696" anchor="ctr">
                    <a:solidFill>
                      <a:srgbClr val="4F63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No 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96" marR="40696" marT="40696" marB="40696" anchor="ctr">
                    <a:solidFill>
                      <a:srgbClr val="DEE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Q/d&gt;10, using Q&gt;25 </a:t>
                      </a:r>
                      <a:r>
                        <a:rPr lang="en-US" sz="1000" dirty="0" err="1">
                          <a:effectLst/>
                        </a:rPr>
                        <a:t>tpy</a:t>
                      </a:r>
                      <a:r>
                        <a:rPr lang="en-US" sz="1000" dirty="0">
                          <a:effectLst/>
                        </a:rPr>
                        <a:t> tentatively.  Tentatively identified 7 sources, including an airport and AFB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96" marR="40696" marT="40696" marB="40696" anchor="ctr">
                    <a:solidFill>
                      <a:srgbClr val="DEE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51693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Albuquerque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96" marR="40696" marT="40696" marB="40696" anchor="ctr">
                    <a:solidFill>
                      <a:srgbClr val="3A4B9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Have begun discussion with the one reasonable progress source identified for Albuquerque-Bernalillo County. 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96" marR="40696" marT="40696" marB="40696" anchor="ctr">
                    <a:solidFill>
                      <a:srgbClr val="CBD1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Albuquerque working in concert with New Mexico for unified statewide analysis.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96" marR="40696" marT="40696" marB="40696" anchor="ctr">
                    <a:solidFill>
                      <a:srgbClr val="CBD1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8649027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Arizona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96" marR="40696" marT="40696" marB="40696" anchor="ctr">
                    <a:solidFill>
                      <a:srgbClr val="4F63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Has held stakeholder meeting. 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96" marR="40696" marT="40696" marB="40696" anchor="ctr">
                    <a:solidFill>
                      <a:srgbClr val="DEE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Q/d&gt;20, excludes airports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96" marR="40696" marT="40696" marB="40696" anchor="ctr">
                    <a:solidFill>
                      <a:srgbClr val="DEE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004167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California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96" marR="40696" marT="40696" marB="40696" anchor="ctr">
                    <a:solidFill>
                      <a:srgbClr val="3A4B9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96" marR="40696" marT="40696" marB="40696" anchor="ctr">
                    <a:solidFill>
                      <a:srgbClr val="CBD1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Q/d&gt;10 likely. Will identify more than 100 sources. 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96" marR="40696" marT="40696" marB="40696" anchor="ctr">
                    <a:solidFill>
                      <a:srgbClr val="CBD1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143233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Colorado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96" marR="40696" marT="40696" marB="40696" anchor="ctr">
                    <a:solidFill>
                      <a:srgbClr val="4F63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Sources have been notified by letter. Stakeholder meeting  held in June.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96" marR="40696" marT="40696" marB="40696" anchor="ctr">
                    <a:solidFill>
                      <a:srgbClr val="DEE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Q/d&gt;10, using Q&gt;25 </a:t>
                      </a:r>
                      <a:r>
                        <a:rPr lang="en-US" sz="1000" dirty="0" err="1">
                          <a:effectLst/>
                        </a:rPr>
                        <a:t>tpy</a:t>
                      </a:r>
                      <a:r>
                        <a:rPr lang="en-US" sz="1000" dirty="0">
                          <a:effectLst/>
                        </a:rPr>
                        <a:t>. Currently 22 sources identified. 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96" marR="40696" marT="40696" marB="40696" anchor="ctr">
                    <a:solidFill>
                      <a:srgbClr val="DEE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597165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Hawaii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96" marR="40696" marT="40696" marB="40696" anchor="ctr">
                    <a:solidFill>
                      <a:srgbClr val="3A4B9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96" marR="40696" marT="40696" marB="40696" anchor="ctr">
                    <a:solidFill>
                      <a:srgbClr val="CBD1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Q/d&gt;10, using Q&gt;25 </a:t>
                      </a:r>
                      <a:r>
                        <a:rPr lang="en-US" sz="1000" dirty="0" err="1">
                          <a:effectLst/>
                        </a:rPr>
                        <a:t>tpy</a:t>
                      </a:r>
                      <a:r>
                        <a:rPr lang="en-US" sz="1000" dirty="0">
                          <a:effectLst/>
                        </a:rPr>
                        <a:t>. 8 sources identified, two airports screened out and sugar mill shutdown.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96" marR="40696" marT="40696" marB="40696" anchor="ctr">
                    <a:solidFill>
                      <a:srgbClr val="CBD1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73258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Idaho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96" marR="40696" marT="40696" marB="40696" anchor="ctr">
                    <a:solidFill>
                      <a:srgbClr val="4F63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Have not yet contacted facilities. 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96" marR="40696" marT="40696" marB="40696" anchor="ctr">
                    <a:solidFill>
                      <a:srgbClr val="DEE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Q/d&gt;2, using Q&gt;25 </a:t>
                      </a:r>
                      <a:r>
                        <a:rPr lang="en-US" sz="1000" dirty="0" err="1">
                          <a:effectLst/>
                        </a:rPr>
                        <a:t>tpy</a:t>
                      </a:r>
                      <a:r>
                        <a:rPr lang="en-US" sz="1000" dirty="0">
                          <a:effectLst/>
                        </a:rPr>
                        <a:t>. Initial list identified 12 sources.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96" marR="40696" marT="40696" marB="40696" anchor="ctr">
                    <a:solidFill>
                      <a:srgbClr val="DEE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06526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Montana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96" marR="40696" marT="40696" marB="40696" anchor="ctr">
                    <a:solidFill>
                      <a:srgbClr val="3A4B9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Have notified all screened sources by letter and phone call. Met with refineries in May.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96" marR="40696" marT="40696" marB="40696" anchor="ctr">
                    <a:solidFill>
                      <a:srgbClr val="CBD1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Q/d&gt;4, PM10 excluded from Q. Identified 17 sources.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96" marR="40696" marT="40696" marB="40696" anchor="ctr">
                    <a:solidFill>
                      <a:srgbClr val="CBD1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2014474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Nevada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96" marR="40696" marT="40696" marB="40696" anchor="ctr">
                    <a:solidFill>
                      <a:srgbClr val="4F63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Letter to sources is drafted, not yet sent.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96" marR="40696" marT="40696" marB="40696" anchor="ctr">
                    <a:solidFill>
                      <a:srgbClr val="DEE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Q/d&gt;5 initially identified seven sources, one of which is an airport which will be excluded. 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96" marR="40696" marT="40696" marB="40696" anchor="ctr">
                    <a:solidFill>
                      <a:srgbClr val="DEE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003878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New Mexico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96" marR="40696" marT="40696" marB="40696" anchor="ctr">
                    <a:solidFill>
                      <a:srgbClr val="3A4B9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Have not begun notifying non-Albuquerque sources as of date of call, will be notifying them by letter soon. 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96" marR="40696" marT="40696" marB="40696" anchor="ctr">
                    <a:solidFill>
                      <a:srgbClr val="CBD1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Q/d&gt;10, resulting in 13 sources for New Mexico outside Albuquerque-Bernalillo County. One source was identified for </a:t>
                      </a:r>
                      <a:r>
                        <a:rPr lang="en-US" sz="1000" dirty="0" err="1">
                          <a:effectLst/>
                        </a:rPr>
                        <a:t>Albq</a:t>
                      </a:r>
                      <a:r>
                        <a:rPr lang="en-US" sz="1000" dirty="0">
                          <a:effectLst/>
                        </a:rPr>
                        <a:t>-BC. Thus, 14 sources statewide.  Considering lowering Q/d threshold.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96" marR="40696" marT="40696" marB="40696" anchor="ctr">
                    <a:solidFill>
                      <a:srgbClr val="CBD1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0341814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North Dakota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96" marR="40696" marT="40696" marB="40696" anchor="ctr">
                    <a:solidFill>
                      <a:srgbClr val="4F63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Notified sources by letter in 2018.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96" marR="40696" marT="40696" marB="40696" anchor="ctr">
                    <a:solidFill>
                      <a:srgbClr val="DEE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Q/d ~ 10. PM10 excluded from Q. Identified 10 sources.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96" marR="40696" marT="40696" marB="40696" anchor="ctr">
                    <a:solidFill>
                      <a:srgbClr val="DEE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100520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Oregon</a:t>
                      </a:r>
                    </a:p>
                  </a:txBody>
                  <a:tcPr marL="40696" marR="40696" marT="40696" marB="40696" anchor="ctr">
                    <a:solidFill>
                      <a:srgbClr val="3A4B9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96" marR="40696" marT="40696" marB="40696" anchor="ctr">
                    <a:solidFill>
                      <a:srgbClr val="CBD1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96" marR="40696" marT="40696" marB="40696" anchor="ctr">
                    <a:solidFill>
                      <a:srgbClr val="CBD1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137405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South Dakota</a:t>
                      </a:r>
                    </a:p>
                  </a:txBody>
                  <a:tcPr marL="40696" marR="40696" marT="40696" marB="40696" anchor="ctr">
                    <a:solidFill>
                      <a:srgbClr val="4F63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96" marR="40696" marT="40696" marB="40696" anchor="ctr">
                    <a:solidFill>
                      <a:srgbClr val="DEE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96" marR="40696" marT="40696" marB="40696" anchor="ctr">
                    <a:solidFill>
                      <a:srgbClr val="DEE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959221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Utah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96" marR="40696" marT="40696" marB="40696" anchor="ctr">
                    <a:solidFill>
                      <a:srgbClr val="3A4B9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Contacted 4 sources.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96" marR="40696" marT="40696" marB="40696" anchor="ctr">
                    <a:solidFill>
                      <a:srgbClr val="CBD1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Q/d&gt;10 initially. Currently evaluating whether to use a Q/d that is less than 10.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96" marR="40696" marT="40696" marB="40696" anchor="ctr">
                    <a:solidFill>
                      <a:srgbClr val="CBD1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83285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Washington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96" marR="40696" marT="40696" marB="40696" anchor="ctr">
                    <a:solidFill>
                      <a:srgbClr val="4F63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Drafting letters to local air quality agencies that will go out the week after date of this call; letters to sources will go out the following week.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96" marR="40696" marT="40696" marB="40696" anchor="ctr">
                    <a:solidFill>
                      <a:srgbClr val="DEE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Q/d&gt;6.5, about 18 sources, excluding airport. 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96" marR="40696" marT="40696" marB="40696" anchor="ctr">
                    <a:solidFill>
                      <a:srgbClr val="DEE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645608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Wyoming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96" marR="40696" marT="40696" marB="40696" anchor="ctr">
                    <a:solidFill>
                      <a:srgbClr val="3A4B9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Have not begun notifying sources. 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96" marR="40696" marT="40696" marB="40696" anchor="ctr">
                    <a:solidFill>
                      <a:srgbClr val="CBD1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Still finalizing Q/d analysis. 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96" marR="40696" marT="40696" marB="40696" anchor="ctr">
                    <a:solidFill>
                      <a:srgbClr val="CBD1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7581600"/>
                  </a:ext>
                </a:extLst>
              </a:tr>
            </a:tbl>
          </a:graphicData>
        </a:graphic>
      </p:graphicFrame>
      <p:sp>
        <p:nvSpPr>
          <p:cNvPr id="7" name="Title 1">
            <a:extLst>
              <a:ext uri="{FF2B5EF4-FFF2-40B4-BE49-F238E27FC236}">
                <a16:creationId xmlns:a16="http://schemas.microsoft.com/office/drawing/2014/main" id="{DF3CCE8F-841A-4220-8481-60A8C2F928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b="1" dirty="0">
                <a:solidFill>
                  <a:srgbClr val="3A4B9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State-by-State Status Summary</a:t>
            </a:r>
          </a:p>
        </p:txBody>
      </p:sp>
    </p:spTree>
    <p:extLst>
      <p:ext uri="{BB962C8B-B14F-4D97-AF65-F5344CB8AC3E}">
        <p14:creationId xmlns:p14="http://schemas.microsoft.com/office/powerpoint/2010/main" val="5361058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D3E65E75-F188-4A76-9F02-8B634770D5D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0B5887A-9AB4-496A-B50B-C5B16B607F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3A4B9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Contact Information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D5437364-E25B-4ABD-B078-BD7F91A8037F}"/>
              </a:ext>
            </a:extLst>
          </p:cNvPr>
          <p:cNvCxnSpPr/>
          <p:nvPr/>
        </p:nvCxnSpPr>
        <p:spPr>
          <a:xfrm>
            <a:off x="675118" y="0"/>
            <a:ext cx="0" cy="6858000"/>
          </a:xfrm>
          <a:prstGeom prst="line">
            <a:avLst/>
          </a:prstGeom>
          <a:ln w="38100">
            <a:solidFill>
              <a:srgbClr val="3A4B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>
            <a:extLst>
              <a:ext uri="{FF2B5EF4-FFF2-40B4-BE49-F238E27FC236}">
                <a16:creationId xmlns:a16="http://schemas.microsoft.com/office/drawing/2014/main" id="{E544F175-3369-4CF9-BCEE-B8DBE132CA33}"/>
              </a:ext>
            </a:extLst>
          </p:cNvPr>
          <p:cNvSpPr/>
          <p:nvPr/>
        </p:nvSpPr>
        <p:spPr>
          <a:xfrm>
            <a:off x="838199" y="2557982"/>
            <a:ext cx="11246265" cy="731520"/>
          </a:xfrm>
          <a:prstGeom prst="rect">
            <a:avLst/>
          </a:prstGeom>
          <a:solidFill>
            <a:srgbClr val="3A4B92">
              <a:alpha val="70000"/>
            </a:srgbClr>
          </a:solidFill>
          <a:ln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spcAft>
                <a:spcPts val="1800"/>
              </a:spcAft>
            </a:pPr>
            <a:r>
              <a:rPr lang="en-US" dirty="0">
                <a:latin typeface="+mj-lt"/>
              </a:rPr>
              <a:t>Lisa Devore  |  Colorado Department of Public Health and Environment  |  303.692.3117  |  lisa.devore@state.co.us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6B458BA-95BF-48C0-97AE-1654986613DA}"/>
              </a:ext>
            </a:extLst>
          </p:cNvPr>
          <p:cNvSpPr/>
          <p:nvPr/>
        </p:nvSpPr>
        <p:spPr>
          <a:xfrm>
            <a:off x="838198" y="3543093"/>
            <a:ext cx="11246265" cy="731520"/>
          </a:xfrm>
          <a:prstGeom prst="rect">
            <a:avLst/>
          </a:prstGeom>
          <a:solidFill>
            <a:srgbClr val="3A4B92">
              <a:alpha val="70000"/>
            </a:srgbClr>
          </a:solidFill>
          <a:ln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spcAft>
                <a:spcPts val="1800"/>
              </a:spcAft>
            </a:pPr>
            <a:r>
              <a:rPr lang="en-US" dirty="0">
                <a:latin typeface="+mj-lt"/>
              </a:rPr>
              <a:t>David Stroh  |  North Dakota Department of Environmental Quality  |  701.328.5188  |  </a:t>
            </a:r>
            <a:r>
              <a:rPr lang="fi-FI" dirty="0">
                <a:latin typeface="+mj-lt"/>
              </a:rPr>
              <a:t>destroh@nd.gov</a:t>
            </a:r>
            <a:endParaRPr lang="en-US" dirty="0">
              <a:latin typeface="+mj-lt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D1D014C-1171-44C9-89E4-50998CC15F60}"/>
              </a:ext>
            </a:extLst>
          </p:cNvPr>
          <p:cNvSpPr/>
          <p:nvPr/>
        </p:nvSpPr>
        <p:spPr>
          <a:xfrm>
            <a:off x="838198" y="4528204"/>
            <a:ext cx="11246265" cy="731520"/>
          </a:xfrm>
          <a:prstGeom prst="rect">
            <a:avLst/>
          </a:prstGeom>
          <a:solidFill>
            <a:srgbClr val="3A4B92">
              <a:alpha val="70000"/>
            </a:srgbClr>
          </a:solidFill>
          <a:ln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spcAft>
                <a:spcPts val="1800"/>
              </a:spcAft>
            </a:pPr>
            <a:r>
              <a:rPr lang="en-US" dirty="0" err="1">
                <a:latin typeface="+mj-lt"/>
              </a:rPr>
              <a:t>Kerwin</a:t>
            </a:r>
            <a:r>
              <a:rPr lang="en-US" dirty="0">
                <a:latin typeface="+mj-lt"/>
              </a:rPr>
              <a:t> Singleton  |  New Mexico Environment Department |  505.476.4350  |  kerwin.singleton@state.nm.us</a:t>
            </a:r>
          </a:p>
        </p:txBody>
      </p:sp>
    </p:spTree>
    <p:extLst>
      <p:ext uri="{BB962C8B-B14F-4D97-AF65-F5344CB8AC3E}">
        <p14:creationId xmlns:p14="http://schemas.microsoft.com/office/powerpoint/2010/main" val="11480841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</TotalTime>
  <Words>616</Words>
  <Application>Microsoft Office PowerPoint</Application>
  <PresentationFormat>Widescreen</PresentationFormat>
  <Paragraphs>62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Theme</vt:lpstr>
      <vt:lpstr>State Screening and Outreach Updates</vt:lpstr>
      <vt:lpstr>Key Questions to Consider</vt:lpstr>
      <vt:lpstr>State-by-State Status Summary</vt:lpstr>
      <vt:lpstr>Contact Information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RHarbage</dc:creator>
  <cp:lastModifiedBy>RHarbage</cp:lastModifiedBy>
  <cp:revision>17</cp:revision>
  <dcterms:created xsi:type="dcterms:W3CDTF">2019-03-12T21:05:35Z</dcterms:created>
  <dcterms:modified xsi:type="dcterms:W3CDTF">2019-06-20T16:46:43Z</dcterms:modified>
</cp:coreProperties>
</file>