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90" r:id="rId3"/>
    <p:sldId id="291" r:id="rId4"/>
    <p:sldId id="293" r:id="rId5"/>
    <p:sldId id="294" r:id="rId6"/>
    <p:sldId id="299" r:id="rId7"/>
    <p:sldId id="300" r:id="rId8"/>
    <p:sldId id="292" r:id="rId9"/>
    <p:sldId id="285" r:id="rId10"/>
    <p:sldId id="295" r:id="rId11"/>
    <p:sldId id="296" r:id="rId12"/>
    <p:sldId id="297" r:id="rId13"/>
    <p:sldId id="298" r:id="rId1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apair2.org/pdf/NASA_ROSES21-A37-Proposal%20no%20budget%20UAH-WESTAR-WRAP%20June%202021.pdf" TargetMode="External"/><Relationship Id="rId2" Type="http://schemas.openxmlformats.org/officeDocument/2006/relationships/hyperlink" Target="http://www.wrapair2.org/pdf/WFEDW%20Submitted%20ROSES%20Proposal%2020210630%20no%20detailed%20budget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rapair2.org/FSWG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pair2.org/pdf/WFEDW%20Submitted%20ROSES%20Proposal%2020210630%20no%20detailed%20budge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rapair2.org/ogwg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December 1, 2021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Haze Planning Work Group</a:t>
            </a:r>
            <a:br>
              <a:rPr lang="en-US" dirty="0"/>
            </a:br>
            <a:r>
              <a:rPr lang="en-US" sz="3200" dirty="0"/>
              <a:t>Accomplishments (March thru November 2021)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March – July</a:t>
            </a:r>
          </a:p>
          <a:p>
            <a:pPr lvl="1"/>
            <a:r>
              <a:rPr lang="en-US" dirty="0"/>
              <a:t>Four work plan completion and results meetings</a:t>
            </a:r>
          </a:p>
          <a:p>
            <a:pPr lvl="1"/>
            <a:endParaRPr lang="en-US" dirty="0"/>
          </a:p>
          <a:p>
            <a:r>
              <a:rPr lang="en-US" dirty="0"/>
              <a:t>July – November</a:t>
            </a:r>
          </a:p>
          <a:p>
            <a:pPr lvl="1"/>
            <a:r>
              <a:rPr lang="en-US" dirty="0"/>
              <a:t>State completion (or near completion) of Draft RH SIPs</a:t>
            </a:r>
          </a:p>
          <a:p>
            <a:pPr lvl="1"/>
            <a:endParaRPr lang="en-US" dirty="0"/>
          </a:p>
          <a:p>
            <a:r>
              <a:rPr lang="en-US" dirty="0"/>
              <a:t>November 22</a:t>
            </a:r>
          </a:p>
          <a:p>
            <a:pPr lvl="1"/>
            <a:r>
              <a:rPr lang="en-US" dirty="0"/>
              <a:t>Meeting to discuss draft RHPWG work plan and gather feedback</a:t>
            </a:r>
          </a:p>
        </p:txBody>
      </p:sp>
    </p:spTree>
    <p:extLst>
      <p:ext uri="{BB962C8B-B14F-4D97-AF65-F5344CB8AC3E}">
        <p14:creationId xmlns:p14="http://schemas.microsoft.com/office/powerpoint/2010/main" val="34709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Haze Planning Work Group</a:t>
            </a:r>
            <a:br>
              <a:rPr lang="en-US" dirty="0"/>
            </a:br>
            <a:r>
              <a:rPr lang="en-US" sz="3200" dirty="0"/>
              <a:t>Outlook (December 2021 thru March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Finalize work plan scope (December)</a:t>
            </a:r>
          </a:p>
          <a:p>
            <a:endParaRPr lang="en-US" dirty="0"/>
          </a:p>
          <a:p>
            <a:r>
              <a:rPr lang="en-US" dirty="0"/>
              <a:t>Quarterly engagement meetings in 2022</a:t>
            </a:r>
          </a:p>
          <a:p>
            <a:pPr lvl="1"/>
            <a:r>
              <a:rPr lang="en-US" dirty="0"/>
              <a:t>February, May, August, November</a:t>
            </a:r>
          </a:p>
          <a:p>
            <a:pPr lvl="1"/>
            <a:endParaRPr lang="en-US" dirty="0"/>
          </a:p>
          <a:p>
            <a:r>
              <a:rPr lang="en-US" dirty="0"/>
              <a:t>Primary 2022 focus will be on Round 3 planning period </a:t>
            </a:r>
          </a:p>
          <a:p>
            <a:pPr lvl="1"/>
            <a:r>
              <a:rPr lang="en-US" dirty="0"/>
              <a:t>Discuss current rule requirements/challenges, gather WRAP input for proposed recommendations </a:t>
            </a:r>
          </a:p>
          <a:p>
            <a:pPr lvl="1"/>
            <a:r>
              <a:rPr lang="en-US" dirty="0"/>
              <a:t>Overlap/synergy with Western Visibility Protection and Planning Initiative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6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431"/>
            <a:ext cx="10515600" cy="10726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WESTAR-WRAP</a:t>
            </a:r>
            <a:br>
              <a:rPr lang="en-US" dirty="0"/>
            </a:br>
            <a:r>
              <a:rPr lang="en-US" sz="3200" dirty="0"/>
              <a:t>Accomplishments (March thru November 2021)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461" y="1266092"/>
            <a:ext cx="11025553" cy="5398477"/>
          </a:xfrm>
        </p:spPr>
        <p:txBody>
          <a:bodyPr>
            <a:normAutofit fontScale="92500"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Completed Regional Haze analysis and results delivery Summer 2021</a:t>
            </a:r>
          </a:p>
          <a:p>
            <a:pPr lvl="1"/>
            <a:r>
              <a:rPr lang="en-US" dirty="0"/>
              <a:t>Updates to Technical Support System completed to support Regional Haze SIP preparation and delivery</a:t>
            </a:r>
          </a:p>
          <a:p>
            <a:pPr lvl="1"/>
            <a:r>
              <a:rPr lang="en-US" dirty="0"/>
              <a:t>Support for Work Groups’ meetings</a:t>
            </a:r>
          </a:p>
          <a:p>
            <a:pPr lvl="1"/>
            <a:r>
              <a:rPr lang="en-US" dirty="0"/>
              <a:t>Facilitated Workplan Scope updates by WRAP Work Groups</a:t>
            </a:r>
          </a:p>
          <a:p>
            <a:pPr lvl="1"/>
            <a:r>
              <a:rPr lang="en-US" dirty="0"/>
              <a:t>Supported updates to Board and TSC organizational documents</a:t>
            </a:r>
          </a:p>
          <a:p>
            <a:pPr lvl="1"/>
            <a:r>
              <a:rPr lang="en-US" dirty="0"/>
              <a:t>Assisted with regular TSC Coordination meetings with Work Groups’ Co-Chairs</a:t>
            </a:r>
          </a:p>
          <a:p>
            <a:pPr lvl="1"/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June, WESTAR-WRAP submitted as lead or was part of 3 NASA ROSES funding proposals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100" b="1" u="sng" dirty="0">
                <a:solidFill>
                  <a:srgbClr val="2970C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Wildland Fire Emissions Data Warehouse</a:t>
            </a:r>
            <a:r>
              <a:rPr lang="en-US" sz="2100" dirty="0">
                <a:solidFill>
                  <a:srgbClr val="4E4E4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(WFEDW, led by WESTAR-WRAP)</a:t>
            </a:r>
            <a:endParaRPr lang="en-US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100" b="1" u="sng" dirty="0">
                <a:solidFill>
                  <a:srgbClr val="2970C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Organizing Remote Sensing Science Data for a Purpose: Decision Support Systems for Air Quality Management Applications</a:t>
            </a:r>
            <a:r>
              <a:rPr lang="en-US" sz="2100" dirty="0">
                <a:solidFill>
                  <a:srgbClr val="4E4E4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(co-led by Univ. of Alabama Huntsville and WESTAR-WRAP)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Western Initiative for State relevant Air Research for Decision making</a:t>
            </a:r>
            <a:r>
              <a:rPr lang="en-US" sz="2100" dirty="0">
                <a:solidFill>
                  <a:srgbClr val="4E4E4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(WISARD, led by Univ. of Washington)</a:t>
            </a:r>
            <a:endParaRPr lang="en-US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/>
              <a:t>Provided coordination and oversight of WESTAR contractors for Work Groups</a:t>
            </a:r>
          </a:p>
        </p:txBody>
      </p:sp>
    </p:spTree>
    <p:extLst>
      <p:ext uri="{BB962C8B-B14F-4D97-AF65-F5344CB8AC3E}">
        <p14:creationId xmlns:p14="http://schemas.microsoft.com/office/powerpoint/2010/main" val="120970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16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WESTAR/WRAP</a:t>
            </a:r>
            <a:br>
              <a:rPr lang="en-US" dirty="0"/>
            </a:br>
            <a:r>
              <a:rPr lang="en-US" sz="3200" dirty="0"/>
              <a:t>Outlook (December 2021 thru March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032"/>
            <a:ext cx="10515600" cy="4800599"/>
          </a:xfrm>
        </p:spPr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Assist TSC and Work Groups with routine meetings and development of work products</a:t>
            </a:r>
          </a:p>
          <a:p>
            <a:pPr lvl="1"/>
            <a:r>
              <a:rPr lang="en-US" dirty="0"/>
              <a:t>Complete planning for WRAP 25</a:t>
            </a:r>
            <a:r>
              <a:rPr lang="en-US" baseline="30000" dirty="0"/>
              <a:t>th</a:t>
            </a:r>
            <a:r>
              <a:rPr lang="en-US" dirty="0"/>
              <a:t> Anniversary celebration at April WESTAR-WRAP meeting</a:t>
            </a:r>
          </a:p>
          <a:p>
            <a:pPr lvl="1"/>
            <a:r>
              <a:rPr lang="en-US" dirty="0"/>
              <a:t>Provide coordination and oversight of WESTAR contractors for Work Groups Coordination with contractor</a:t>
            </a:r>
          </a:p>
          <a:p>
            <a:pPr lvl="1"/>
            <a:r>
              <a:rPr lang="en-US" dirty="0"/>
              <a:t>Begin and complete transition of WRAP website pages to new WESTAR-WRAP website and assist with member outreach</a:t>
            </a:r>
          </a:p>
          <a:p>
            <a:pPr lvl="1"/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f f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unded by NASA, set up and begin project(s)</a:t>
            </a:r>
          </a:p>
          <a:p>
            <a:pPr lvl="2"/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Work would start in early 2022 and utilize in-kind oversight and participation by Technical Steering Committee, WRAP Work Groups, and WESTAR Planning and Technical Committees</a:t>
            </a:r>
          </a:p>
        </p:txBody>
      </p:sp>
    </p:spTree>
    <p:extLst>
      <p:ext uri="{BB962C8B-B14F-4D97-AF65-F5344CB8AC3E}">
        <p14:creationId xmlns:p14="http://schemas.microsoft.com/office/powerpoint/2010/main" val="323615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Accomplishments (March thru November 2021)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667250"/>
          </a:xfrm>
        </p:spPr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Reformed under new workplan scope, approved Jan 26, 2021</a:t>
            </a:r>
          </a:p>
          <a:p>
            <a:pPr lvl="2"/>
            <a:r>
              <a:rPr lang="en-US" dirty="0"/>
              <a:t>Implemented on the WRAP FSWG web page, see </a:t>
            </a:r>
            <a:r>
              <a:rPr lang="en-US" dirty="0">
                <a:hlinkClick r:id="rId2"/>
              </a:rPr>
              <a:t>https://www.wrapair2.org/FSWG.aspx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Updated membership, combined old FSWG with WESTAR smoke mgmt. group, see website</a:t>
            </a:r>
          </a:p>
          <a:p>
            <a:pPr lvl="1"/>
            <a:r>
              <a:rPr lang="en-US" dirty="0"/>
              <a:t>Meeting monthly since March, see website</a:t>
            </a:r>
          </a:p>
          <a:p>
            <a:pPr lvl="1"/>
            <a:r>
              <a:rPr lang="en-US" dirty="0"/>
              <a:t>Based on member input, created 5 </a:t>
            </a:r>
            <a:r>
              <a:rPr lang="en-US" b="1" u="sng" dirty="0"/>
              <a:t>teams</a:t>
            </a:r>
            <a:r>
              <a:rPr lang="en-US" dirty="0"/>
              <a:t> to work on various issues.</a:t>
            </a:r>
          </a:p>
          <a:p>
            <a:pPr lvl="2"/>
            <a:r>
              <a:rPr lang="en-US" b="1" dirty="0"/>
              <a:t>Conceptual model for long term fire data support</a:t>
            </a:r>
            <a:r>
              <a:rPr lang="en-US" dirty="0"/>
              <a:t> – funding proposal submitted, held stakeholder workshop.</a:t>
            </a:r>
          </a:p>
          <a:p>
            <a:pPr lvl="2"/>
            <a:r>
              <a:rPr lang="en-US" b="1" dirty="0"/>
              <a:t>Smoke Exceptional Events </a:t>
            </a:r>
            <a:r>
              <a:rPr lang="en-US" dirty="0"/>
              <a:t>Support Team – meeting every 2 months since July</a:t>
            </a:r>
          </a:p>
          <a:p>
            <a:pPr lvl="2"/>
            <a:r>
              <a:rPr lang="en-US" dirty="0"/>
              <a:t>Create and Refine a </a:t>
            </a:r>
            <a:r>
              <a:rPr lang="en-US" b="1" dirty="0"/>
              <a:t>Smoke Management Plan (SMP) Catalogue </a:t>
            </a:r>
            <a:r>
              <a:rPr lang="en-US" dirty="0"/>
              <a:t>– just underway </a:t>
            </a:r>
          </a:p>
          <a:p>
            <a:pPr lvl="2"/>
            <a:r>
              <a:rPr lang="en-US" b="1" dirty="0"/>
              <a:t>Prescribed Fire and Wildfire Nexus </a:t>
            </a:r>
            <a:r>
              <a:rPr lang="en-US" dirty="0"/>
              <a:t>– planning initial meeting </a:t>
            </a:r>
          </a:p>
          <a:p>
            <a:pPr lvl="2"/>
            <a:r>
              <a:rPr lang="en-US" b="1" dirty="0"/>
              <a:t>Education, Outreach and Training </a:t>
            </a:r>
            <a:r>
              <a:rPr lang="en-US" dirty="0"/>
              <a:t>– may merge with SMP group</a:t>
            </a:r>
          </a:p>
        </p:txBody>
      </p:sp>
    </p:spTree>
    <p:extLst>
      <p:ext uri="{BB962C8B-B14F-4D97-AF65-F5344CB8AC3E}">
        <p14:creationId xmlns:p14="http://schemas.microsoft.com/office/powerpoint/2010/main" val="188639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Outlook (December 2021 thru March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en-US" dirty="0"/>
              <a:t>Tasks / Coordination / Meetings / Teams</a:t>
            </a:r>
          </a:p>
          <a:p>
            <a:pPr lvl="1"/>
            <a:r>
              <a:rPr lang="en-US" dirty="0"/>
              <a:t>FSWG will continue monthly meetings, will track teams progress</a:t>
            </a:r>
          </a:p>
          <a:p>
            <a:r>
              <a:rPr lang="en-US" dirty="0"/>
              <a:t>Teams</a:t>
            </a:r>
          </a:p>
          <a:p>
            <a:pPr lvl="1"/>
            <a:r>
              <a:rPr lang="en-US" b="1" dirty="0"/>
              <a:t>Conceptual model for long term fire data support</a:t>
            </a:r>
          </a:p>
          <a:p>
            <a:pPr lvl="2"/>
            <a:r>
              <a:rPr lang="en-US" dirty="0"/>
              <a:t>Waiting on </a:t>
            </a:r>
            <a:r>
              <a:rPr lang="en-US" b="1" dirty="0">
                <a:hlinkClick r:id="rId2"/>
              </a:rPr>
              <a:t>funding proposal</a:t>
            </a:r>
            <a:r>
              <a:rPr lang="en-US" b="1" dirty="0"/>
              <a:t> </a:t>
            </a:r>
            <a:r>
              <a:rPr lang="en-US" dirty="0"/>
              <a:t>results, project would start early 2022</a:t>
            </a:r>
          </a:p>
          <a:p>
            <a:pPr lvl="2"/>
            <a:r>
              <a:rPr lang="en-US" dirty="0"/>
              <a:t>Plan to hold second stakeholder workshop for emission inventory users on January 13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Smoke Exceptional Events</a:t>
            </a:r>
            <a:r>
              <a:rPr lang="en-US" dirty="0"/>
              <a:t> Support Team – continue meeting every 2 months</a:t>
            </a:r>
          </a:p>
          <a:p>
            <a:pPr lvl="1"/>
            <a:r>
              <a:rPr lang="en-US" dirty="0"/>
              <a:t>Create and Refine a </a:t>
            </a:r>
            <a:r>
              <a:rPr lang="en-US" b="1" dirty="0"/>
              <a:t>Smoke Management Plan (SMP) Catalogue </a:t>
            </a:r>
            <a:r>
              <a:rPr lang="en-US" dirty="0"/>
              <a:t>– start meeting </a:t>
            </a:r>
          </a:p>
          <a:p>
            <a:pPr lvl="1"/>
            <a:r>
              <a:rPr lang="en-US" b="1" dirty="0"/>
              <a:t>Prescribed Fire and Wildfire Nexus </a:t>
            </a:r>
            <a:r>
              <a:rPr lang="en-US" dirty="0"/>
              <a:t>– start meeting </a:t>
            </a:r>
          </a:p>
          <a:p>
            <a:pPr lvl="1"/>
            <a:r>
              <a:rPr lang="en-US" b="1" dirty="0"/>
              <a:t>Education, Outreach and Training </a:t>
            </a:r>
            <a:r>
              <a:rPr lang="en-US" dirty="0"/>
              <a:t>– may merge with SMP group</a:t>
            </a:r>
          </a:p>
        </p:txBody>
      </p:sp>
    </p:spTree>
    <p:extLst>
      <p:ext uri="{BB962C8B-B14F-4D97-AF65-F5344CB8AC3E}">
        <p14:creationId xmlns:p14="http://schemas.microsoft.com/office/powerpoint/2010/main" val="322264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85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br>
              <a:rPr lang="en-US" dirty="0"/>
            </a:br>
            <a:r>
              <a:rPr lang="en-US" sz="3200" dirty="0"/>
              <a:t>Accomplishments (March thru November 2021)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530350"/>
            <a:ext cx="11630024" cy="511809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Tasks / Coordination / Meetings 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Workplan Scope: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OGWG began efforts to organize teams to focus on, address, organize analyses, and report on 3 key topics as they relate to WESTAR-WRAP membership: 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Oil and Gas-related air quality management needs;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Improving and reporting emission inventories; and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Track efforts to implement rules and control strategies, assess compliance activities, and evolving emissions management structures.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2021 Special Calls: Jul. 19</a:t>
            </a:r>
            <a:r>
              <a:rPr lang="en-US" sz="2200" baseline="30000" dirty="0"/>
              <a:t>th</a:t>
            </a:r>
            <a:r>
              <a:rPr lang="en-US" sz="2200" dirty="0"/>
              <a:t> , Sept. 30</a:t>
            </a:r>
            <a:r>
              <a:rPr lang="en-US" sz="2200" baseline="30000" dirty="0"/>
              <a:t>th</a:t>
            </a:r>
            <a:endParaRPr lang="en-US" sz="2200" dirty="0"/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Topical discussions:</a:t>
            </a:r>
          </a:p>
          <a:p>
            <a:pPr lvl="2"/>
            <a:r>
              <a:rPr lang="en-US" sz="2200" dirty="0"/>
              <a:t>2017 Outline – Strengths/Weaknesses for Western Modeling Platform </a:t>
            </a:r>
          </a:p>
          <a:p>
            <a:pPr lvl="2"/>
            <a:r>
              <a:rPr lang="en-US" sz="2200" dirty="0"/>
              <a:t>2020 NEI Development Plan </a:t>
            </a:r>
          </a:p>
          <a:p>
            <a:pPr lvl="2"/>
            <a:r>
              <a:rPr lang="en-US" sz="2200" dirty="0"/>
              <a:t>Ramboll memo comparing WRAP OGWG activity/emissions projections methods to EIA-based O&amp;G activity projections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Regular OGWG Meeting Roundtable:</a:t>
            </a:r>
          </a:p>
          <a:p>
            <a:pPr lvl="2"/>
            <a:r>
              <a:rPr lang="en-US" sz="2200" dirty="0"/>
              <a:t>State, Local, Tribal, Federal Agency Roundtable: Initiatives/Rulemaking/Legislative changes or Regional Haze and/or Ozone SIP-related analyses related to Oil &amp; Gas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Coordination with EPA and ERG related to O&amp;G Tool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Periodic Coordination with Ramboll as needed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2021 Work Group calls: </a:t>
            </a:r>
            <a:r>
              <a:rPr lang="en-US" dirty="0"/>
              <a:t>Mar. 30</a:t>
            </a:r>
            <a:r>
              <a:rPr lang="en-US" baseline="30000" dirty="0"/>
              <a:t>th</a:t>
            </a:r>
            <a:r>
              <a:rPr lang="en-US" dirty="0"/>
              <a:t>, Aug. 3</a:t>
            </a:r>
            <a:r>
              <a:rPr lang="en-US" baseline="30000" dirty="0"/>
              <a:t>rd</a:t>
            </a:r>
            <a:r>
              <a:rPr lang="en-US" dirty="0"/>
              <a:t>, Nov. 30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3041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15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br>
              <a:rPr lang="en-US" dirty="0"/>
            </a:br>
            <a:r>
              <a:rPr lang="en-US" sz="3200" dirty="0"/>
              <a:t>Outlook (December 2021 thru March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30350"/>
            <a:ext cx="105156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2600" b="1" dirty="0"/>
              <a:t>Tasks / Coordination / Meetings 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OGWG Team Meetings: TBD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Regular meetings to discuss topics and identify work efforts related to: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Oil and Gas-related air quality management needs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Improving and reporting emission inventories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Track efforts to implement rules and control strategies, assess compliance activities, and evolving emissions management structures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OGWG Co-chair oversight of team progress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Coordination with contractor: </a:t>
            </a:r>
          </a:p>
          <a:p>
            <a:pPr lvl="2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with Ramboll to provide analysis support for 2016v2 review and proposed EPA O&amp;G Tool updates 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Work Products:</a:t>
            </a:r>
          </a:p>
          <a:p>
            <a:pPr lvl="2"/>
            <a:r>
              <a:rPr lang="en-US" dirty="0"/>
              <a:t>TBD based on OGWG team goals and identified work product needs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Work Group calls:</a:t>
            </a:r>
          </a:p>
          <a:p>
            <a:pPr lvl="2"/>
            <a:r>
              <a:rPr lang="en-US" dirty="0"/>
              <a:t>Tri-annual work group meetings in 2022 (Next = April 12, 2022)</a:t>
            </a:r>
          </a:p>
          <a:p>
            <a:pPr lvl="2"/>
            <a:r>
              <a:rPr lang="en-US" dirty="0"/>
              <a:t>Regular OGWG Team meetings throughout the year; updates to be provided to TSC</a:t>
            </a:r>
          </a:p>
          <a:p>
            <a:pPr lvl="1"/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Website:</a:t>
            </a:r>
            <a:r>
              <a:rPr lang="en-US" dirty="0"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2"/>
              </a:rPr>
              <a:t>https://www.wrapair2.org/ogwg.aspx</a:t>
            </a:r>
            <a:endParaRPr lang="en-US" dirty="0">
              <a:ea typeface="+mn-lt"/>
              <a:cs typeface="+mn-lt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621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Technical Operations Work Group</a:t>
            </a:r>
            <a:br>
              <a:rPr lang="en-US" dirty="0"/>
            </a:br>
            <a:r>
              <a:rPr lang="en-US" sz="3200" dirty="0"/>
              <a:t>Accomplishments (March thru November 2021)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Workplan Scope update</a:t>
            </a:r>
          </a:p>
          <a:p>
            <a:pPr lvl="1"/>
            <a:r>
              <a:rPr lang="en-US" dirty="0"/>
              <a:t>Membership List update</a:t>
            </a:r>
          </a:p>
          <a:p>
            <a:pPr lvl="1"/>
            <a:r>
              <a:rPr lang="en-US" dirty="0"/>
              <a:t>Two reports on WRAP’s RHR efforts on 1) emissions and 2) modeling that describe methods, results and references (posted 9/30/21)</a:t>
            </a:r>
          </a:p>
          <a:p>
            <a:pPr lvl="1"/>
            <a:r>
              <a:rPr lang="en-US" dirty="0"/>
              <a:t>Several presentations made at the AWMA visibility conference at Bryce Canyon in October that were based on WRAP RHR modeling</a:t>
            </a:r>
          </a:p>
          <a:p>
            <a:pPr lvl="1"/>
            <a:r>
              <a:rPr lang="en-US" dirty="0"/>
              <a:t>Work Group calls (3/2/21, 11/2/21)</a:t>
            </a:r>
          </a:p>
        </p:txBody>
      </p:sp>
    </p:spTree>
    <p:extLst>
      <p:ext uri="{BB962C8B-B14F-4D97-AF65-F5344CB8AC3E}">
        <p14:creationId xmlns:p14="http://schemas.microsoft.com/office/powerpoint/2010/main" val="160517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Technical Operations Work Group</a:t>
            </a:r>
            <a:br>
              <a:rPr lang="en-US" dirty="0"/>
            </a:br>
            <a:r>
              <a:rPr lang="en-US" sz="3200" dirty="0"/>
              <a:t>Outlook (December 2021 thru March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Work Group calls (initially will be quarterly, but frequency may increase)</a:t>
            </a:r>
          </a:p>
          <a:p>
            <a:pPr lvl="1"/>
            <a:r>
              <a:rPr lang="en-US" dirty="0"/>
              <a:t>Discuss interpretation by some states and federal agencies of reasonable progress goals</a:t>
            </a:r>
          </a:p>
          <a:p>
            <a:pPr lvl="1"/>
            <a:r>
              <a:rPr lang="en-US" dirty="0"/>
              <a:t>Report progress among the cooperators on the 2022-24 IWDW-WAQS workplan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3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Tribal Data Work Group</a:t>
            </a:r>
            <a:br>
              <a:rPr lang="en-US" dirty="0" smtClean="0"/>
            </a:br>
            <a:r>
              <a:rPr lang="en-US" sz="3200" dirty="0" smtClean="0"/>
              <a:t>Accomplishments (March thru November 2021)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/ Coordination / </a:t>
            </a:r>
            <a:r>
              <a:rPr lang="en-US" dirty="0"/>
              <a:t>Meetings </a:t>
            </a:r>
            <a:endParaRPr lang="en-US" dirty="0" smtClean="0"/>
          </a:p>
          <a:p>
            <a:pPr lvl="1"/>
            <a:r>
              <a:rPr lang="en-US" dirty="0"/>
              <a:t>Update Workplan Scope – rough draft is complete, will be approved if no changes by other TDWG members.</a:t>
            </a:r>
          </a:p>
          <a:p>
            <a:pPr lvl="1"/>
            <a:r>
              <a:rPr lang="en-US" dirty="0"/>
              <a:t>Internal and External coordination / topics – no </a:t>
            </a:r>
            <a:r>
              <a:rPr lang="en-US" dirty="0" smtClean="0"/>
              <a:t>changes.</a:t>
            </a:r>
            <a:endParaRPr lang="en-US" dirty="0"/>
          </a:p>
          <a:p>
            <a:pPr lvl="1"/>
            <a:r>
              <a:rPr lang="en-US" dirty="0"/>
              <a:t>Coordination with contractor </a:t>
            </a:r>
            <a:r>
              <a:rPr lang="en-US" dirty="0" smtClean="0"/>
              <a:t>– </a:t>
            </a:r>
            <a:r>
              <a:rPr lang="en-US" dirty="0"/>
              <a:t>contract with ITEP is wrapping up at end of 2021.</a:t>
            </a:r>
          </a:p>
          <a:p>
            <a:pPr lvl="1"/>
            <a:r>
              <a:rPr lang="en-US" dirty="0"/>
              <a:t>Work Group calls (8/26/21): In August, the TDWG had a member (and invitees) call with a demonstration of the updated WRAP map website. There were 7 attendees on the call. Calls will be quarterly.</a:t>
            </a:r>
          </a:p>
        </p:txBody>
      </p:sp>
    </p:spTree>
    <p:extLst>
      <p:ext uri="{BB962C8B-B14F-4D97-AF65-F5344CB8AC3E}">
        <p14:creationId xmlns:p14="http://schemas.microsoft.com/office/powerpoint/2010/main" val="304505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Tribal Data Work Group</a:t>
            </a:r>
            <a:br>
              <a:rPr lang="en-US" dirty="0" smtClean="0"/>
            </a:br>
            <a:r>
              <a:rPr lang="en-US" sz="3200" dirty="0" smtClean="0"/>
              <a:t>Outlook (December 2021 thru March 2022)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/ Coordination / </a:t>
            </a:r>
            <a:r>
              <a:rPr lang="en-US" dirty="0"/>
              <a:t>Meetings </a:t>
            </a:r>
            <a:endParaRPr lang="en-US" dirty="0" smtClean="0"/>
          </a:p>
          <a:p>
            <a:pPr lvl="1"/>
            <a:r>
              <a:rPr lang="en-US" dirty="0"/>
              <a:t>Calls will be </a:t>
            </a:r>
            <a:r>
              <a:rPr lang="en-US" dirty="0" smtClean="0"/>
              <a:t>quarterly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6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1217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Times New Roman</vt:lpstr>
      <vt:lpstr>Office Theme</vt:lpstr>
      <vt:lpstr>December 1, 2021 Work Group Update</vt:lpstr>
      <vt:lpstr>Fire &amp; Smoke Work Group Accomplishments (March thru November 2021)</vt:lpstr>
      <vt:lpstr>Fire &amp; Smoke Work Group Outlook (December 2021 thru March 2022)</vt:lpstr>
      <vt:lpstr>Oil &amp; Gas Work Group Accomplishments (March thru November 2021)</vt:lpstr>
      <vt:lpstr>Oil &amp; Gas Work Group Outlook (December 2021 thru March 2022)</vt:lpstr>
      <vt:lpstr>Regional Technical Operations Work Group Accomplishments (March thru November 2021)</vt:lpstr>
      <vt:lpstr>Regional Technical Operations Work Group Outlook (December 2021 thru March 2022)</vt:lpstr>
      <vt:lpstr>Tribal Data Work Group Accomplishments (March thru November 2021)</vt:lpstr>
      <vt:lpstr>Tribal Data Work Group Outlook (December 2021 thru March 2022)</vt:lpstr>
      <vt:lpstr>Regional Haze Planning Work Group Accomplishments (March thru November 2021)</vt:lpstr>
      <vt:lpstr>Regional Haze Planning Work Group Outlook (December 2021 thru March 2022)</vt:lpstr>
      <vt:lpstr>WESTAR-WRAP Accomplishments (March thru November 2021)</vt:lpstr>
      <vt:lpstr>WESTAR/WRAP Outlook (December 2021 thru March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Darla Potter</cp:lastModifiedBy>
  <cp:revision>89</cp:revision>
  <cp:lastPrinted>2019-01-16T15:47:08Z</cp:lastPrinted>
  <dcterms:created xsi:type="dcterms:W3CDTF">2018-06-28T00:25:46Z</dcterms:created>
  <dcterms:modified xsi:type="dcterms:W3CDTF">2021-11-29T22:53:37Z</dcterms:modified>
</cp:coreProperties>
</file>