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257" r:id="rId3"/>
    <p:sldId id="262" r:id="rId4"/>
    <p:sldId id="267" r:id="rId5"/>
    <p:sldId id="268" r:id="rId6"/>
    <p:sldId id="269" r:id="rId7"/>
    <p:sldId id="270" r:id="rId8"/>
    <p:sldId id="271" r:id="rId9"/>
    <p:sldId id="272" r:id="rId10"/>
    <p:sldId id="273" r:id="rId11"/>
    <p:sldId id="274" r:id="rId12"/>
    <p:sldId id="275" r:id="rId13"/>
    <p:sldId id="276" r:id="rId14"/>
    <p:sldId id="329" r:id="rId15"/>
    <p:sldId id="339" r:id="rId16"/>
    <p:sldId id="340" r:id="rId17"/>
    <p:sldId id="291" r:id="rId18"/>
    <p:sldId id="335" r:id="rId19"/>
    <p:sldId id="294" r:id="rId20"/>
    <p:sldId id="295" r:id="rId21"/>
    <p:sldId id="296" r:id="rId22"/>
    <p:sldId id="334" r:id="rId23"/>
    <p:sldId id="341" r:id="rId24"/>
    <p:sldId id="258" r:id="rId25"/>
    <p:sldId id="286" r:id="rId26"/>
    <p:sldId id="287" r:id="rId27"/>
    <p:sldId id="288" r:id="rId28"/>
    <p:sldId id="289" r:id="rId29"/>
    <p:sldId id="290" r:id="rId30"/>
    <p:sldId id="266" r:id="rId31"/>
    <p:sldId id="263" r:id="rId32"/>
    <p:sldId id="333" r:id="rId33"/>
    <p:sldId id="317" r:id="rId34"/>
    <p:sldId id="319" r:id="rId35"/>
    <p:sldId id="264" r:id="rId36"/>
    <p:sldId id="318" r:id="rId37"/>
    <p:sldId id="320" r:id="rId38"/>
    <p:sldId id="321" r:id="rId39"/>
    <p:sldId id="323" r:id="rId40"/>
    <p:sldId id="298" r:id="rId41"/>
    <p:sldId id="324" r:id="rId42"/>
    <p:sldId id="297" r:id="rId43"/>
    <p:sldId id="325" r:id="rId44"/>
    <p:sldId id="299" r:id="rId45"/>
    <p:sldId id="326" r:id="rId46"/>
    <p:sldId id="300" r:id="rId47"/>
    <p:sldId id="322" r:id="rId48"/>
    <p:sldId id="306" r:id="rId49"/>
    <p:sldId id="327" r:id="rId50"/>
    <p:sldId id="303" r:id="rId51"/>
    <p:sldId id="328" r:id="rId52"/>
    <p:sldId id="304" r:id="rId53"/>
    <p:sldId id="330" r:id="rId54"/>
    <p:sldId id="310" r:id="rId55"/>
    <p:sldId id="331" r:id="rId56"/>
    <p:sldId id="336" r:id="rId57"/>
    <p:sldId id="337" r:id="rId58"/>
    <p:sldId id="342" r:id="rId59"/>
    <p:sldId id="338" r:id="rId60"/>
    <p:sldId id="265" r:id="rId61"/>
    <p:sldId id="343" r:id="rId6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8" autoAdjust="0"/>
    <p:restoredTop sz="94660"/>
  </p:normalViewPr>
  <p:slideViewPr>
    <p:cSldViewPr snapToGrid="0">
      <p:cViewPr varScale="1">
        <p:scale>
          <a:sx n="117" d="100"/>
          <a:sy n="117" d="100"/>
        </p:scale>
        <p:origin x="126" y="5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BB54D4C-357B-4E8C-8837-FEFA0AC8DF2F}" type="datetimeFigureOut">
              <a:rPr lang="en-US" smtClean="0"/>
              <a:t>8/27/2019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D90DBED-BBF3-4D5D-85BE-7A9942C9F51B}" type="slidenum">
              <a:rPr lang="en-US" smtClean="0"/>
              <a:t>‹#›</a:t>
            </a:fld>
            <a:endParaRPr lang="en-US"/>
          </a:p>
        </p:txBody>
      </p:sp>
    </p:spTree>
    <p:extLst>
      <p:ext uri="{BB962C8B-B14F-4D97-AF65-F5344CB8AC3E}">
        <p14:creationId xmlns:p14="http://schemas.microsoft.com/office/powerpoint/2010/main" val="539565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E581C-E790-4795-9BD2-2806B4EE22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16639D-BAE9-4633-8F1F-8A64E42FD8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E9EB24-8E6B-447F-859D-20C3D9B4DA53}"/>
              </a:ext>
            </a:extLst>
          </p:cNvPr>
          <p:cNvSpPr>
            <a:spLocks noGrp="1"/>
          </p:cNvSpPr>
          <p:nvPr>
            <p:ph type="dt" sz="half" idx="10"/>
          </p:nvPr>
        </p:nvSpPr>
        <p:spPr/>
        <p:txBody>
          <a:bodyPr/>
          <a:lstStyle/>
          <a:p>
            <a:fld id="{C869616F-2D39-455E-8E5A-677D462B0F30}" type="datetime1">
              <a:rPr lang="en-US" smtClean="0"/>
              <a:t>8/27/2019</a:t>
            </a:fld>
            <a:endParaRPr lang="en-US"/>
          </a:p>
        </p:txBody>
      </p:sp>
      <p:sp>
        <p:nvSpPr>
          <p:cNvPr id="5" name="Footer Placeholder 4">
            <a:extLst>
              <a:ext uri="{FF2B5EF4-FFF2-40B4-BE49-F238E27FC236}">
                <a16:creationId xmlns:a16="http://schemas.microsoft.com/office/drawing/2014/main" id="{71DAF6D0-44B2-4A2A-9988-647FED0F3F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C49AE2-1354-4A07-B838-07F9CB72BDD3}"/>
              </a:ext>
            </a:extLst>
          </p:cNvPr>
          <p:cNvSpPr>
            <a:spLocks noGrp="1"/>
          </p:cNvSpPr>
          <p:nvPr>
            <p:ph type="sldNum" sz="quarter" idx="12"/>
          </p:nvPr>
        </p:nvSpPr>
        <p:spPr/>
        <p:txBody>
          <a:bodyPr/>
          <a:lstStyle/>
          <a:p>
            <a:fld id="{A9559463-10BD-406E-B705-C8BC6CBB526C}" type="slidenum">
              <a:rPr lang="en-US" smtClean="0"/>
              <a:t>‹#›</a:t>
            </a:fld>
            <a:endParaRPr lang="en-US"/>
          </a:p>
        </p:txBody>
      </p:sp>
    </p:spTree>
    <p:extLst>
      <p:ext uri="{BB962C8B-B14F-4D97-AF65-F5344CB8AC3E}">
        <p14:creationId xmlns:p14="http://schemas.microsoft.com/office/powerpoint/2010/main" val="1736071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FB555-6627-4BFD-B5CB-CC95F505AC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75A50C-E5A1-4BFD-8D55-6E857F175C8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CAF54C-28C7-4807-9358-A1C7BEE7C785}"/>
              </a:ext>
            </a:extLst>
          </p:cNvPr>
          <p:cNvSpPr>
            <a:spLocks noGrp="1"/>
          </p:cNvSpPr>
          <p:nvPr>
            <p:ph type="dt" sz="half" idx="10"/>
          </p:nvPr>
        </p:nvSpPr>
        <p:spPr/>
        <p:txBody>
          <a:bodyPr/>
          <a:lstStyle/>
          <a:p>
            <a:fld id="{62116136-1291-4986-B2A5-0BF0711800CD}" type="datetime1">
              <a:rPr lang="en-US" smtClean="0"/>
              <a:t>8/27/2019</a:t>
            </a:fld>
            <a:endParaRPr lang="en-US"/>
          </a:p>
        </p:txBody>
      </p:sp>
      <p:sp>
        <p:nvSpPr>
          <p:cNvPr id="5" name="Footer Placeholder 4">
            <a:extLst>
              <a:ext uri="{FF2B5EF4-FFF2-40B4-BE49-F238E27FC236}">
                <a16:creationId xmlns:a16="http://schemas.microsoft.com/office/drawing/2014/main" id="{8B9990E3-7CD5-49B6-8B82-DD66A99354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C6C89E-9D00-4F25-B85C-CC65FA47DDA5}"/>
              </a:ext>
            </a:extLst>
          </p:cNvPr>
          <p:cNvSpPr>
            <a:spLocks noGrp="1"/>
          </p:cNvSpPr>
          <p:nvPr>
            <p:ph type="sldNum" sz="quarter" idx="12"/>
          </p:nvPr>
        </p:nvSpPr>
        <p:spPr/>
        <p:txBody>
          <a:bodyPr/>
          <a:lstStyle/>
          <a:p>
            <a:fld id="{A9559463-10BD-406E-B705-C8BC6CBB526C}" type="slidenum">
              <a:rPr lang="en-US" smtClean="0"/>
              <a:t>‹#›</a:t>
            </a:fld>
            <a:endParaRPr lang="en-US"/>
          </a:p>
        </p:txBody>
      </p:sp>
    </p:spTree>
    <p:extLst>
      <p:ext uri="{BB962C8B-B14F-4D97-AF65-F5344CB8AC3E}">
        <p14:creationId xmlns:p14="http://schemas.microsoft.com/office/powerpoint/2010/main" val="2257796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E3F12F-AB28-46F6-BDCF-7371DAC24E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C7F72E-6B91-424C-8825-66063FEC5C2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3BEE5A-BBD4-4D61-8F72-51BE1110D318}"/>
              </a:ext>
            </a:extLst>
          </p:cNvPr>
          <p:cNvSpPr>
            <a:spLocks noGrp="1"/>
          </p:cNvSpPr>
          <p:nvPr>
            <p:ph type="dt" sz="half" idx="10"/>
          </p:nvPr>
        </p:nvSpPr>
        <p:spPr/>
        <p:txBody>
          <a:bodyPr/>
          <a:lstStyle/>
          <a:p>
            <a:fld id="{04C4A0F6-3FE4-4EEC-BD97-7DC4BD21242B}" type="datetime1">
              <a:rPr lang="en-US" smtClean="0"/>
              <a:t>8/27/2019</a:t>
            </a:fld>
            <a:endParaRPr lang="en-US"/>
          </a:p>
        </p:txBody>
      </p:sp>
      <p:sp>
        <p:nvSpPr>
          <p:cNvPr id="5" name="Footer Placeholder 4">
            <a:extLst>
              <a:ext uri="{FF2B5EF4-FFF2-40B4-BE49-F238E27FC236}">
                <a16:creationId xmlns:a16="http://schemas.microsoft.com/office/drawing/2014/main" id="{DC967DFB-FC87-4CA0-8097-99A63E9628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E4E629-45D6-493D-A028-13C18AA1A1D7}"/>
              </a:ext>
            </a:extLst>
          </p:cNvPr>
          <p:cNvSpPr>
            <a:spLocks noGrp="1"/>
          </p:cNvSpPr>
          <p:nvPr>
            <p:ph type="sldNum" sz="quarter" idx="12"/>
          </p:nvPr>
        </p:nvSpPr>
        <p:spPr/>
        <p:txBody>
          <a:bodyPr/>
          <a:lstStyle/>
          <a:p>
            <a:fld id="{A9559463-10BD-406E-B705-C8BC6CBB526C}" type="slidenum">
              <a:rPr lang="en-US" smtClean="0"/>
              <a:t>‹#›</a:t>
            </a:fld>
            <a:endParaRPr lang="en-US"/>
          </a:p>
        </p:txBody>
      </p:sp>
    </p:spTree>
    <p:extLst>
      <p:ext uri="{BB962C8B-B14F-4D97-AF65-F5344CB8AC3E}">
        <p14:creationId xmlns:p14="http://schemas.microsoft.com/office/powerpoint/2010/main" val="852705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22528-F217-4BD6-BBE0-13C564122F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94F60B-1EA2-4811-8510-AC7F7D0DFE8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C8B352-F51B-4697-8F9C-5F54FD50EE4D}"/>
              </a:ext>
            </a:extLst>
          </p:cNvPr>
          <p:cNvSpPr>
            <a:spLocks noGrp="1"/>
          </p:cNvSpPr>
          <p:nvPr>
            <p:ph type="dt" sz="half" idx="10"/>
          </p:nvPr>
        </p:nvSpPr>
        <p:spPr/>
        <p:txBody>
          <a:bodyPr/>
          <a:lstStyle/>
          <a:p>
            <a:fld id="{F148EF07-DE60-48F9-A058-32483151F5ED}" type="datetime1">
              <a:rPr lang="en-US" smtClean="0"/>
              <a:t>8/27/2019</a:t>
            </a:fld>
            <a:endParaRPr lang="en-US"/>
          </a:p>
        </p:txBody>
      </p:sp>
      <p:sp>
        <p:nvSpPr>
          <p:cNvPr id="5" name="Footer Placeholder 4">
            <a:extLst>
              <a:ext uri="{FF2B5EF4-FFF2-40B4-BE49-F238E27FC236}">
                <a16:creationId xmlns:a16="http://schemas.microsoft.com/office/drawing/2014/main" id="{7B32D2DC-97B2-4C2E-A307-B4C891B5B6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355B92-3AFF-4943-BDB5-B9B162D08C62}"/>
              </a:ext>
            </a:extLst>
          </p:cNvPr>
          <p:cNvSpPr>
            <a:spLocks noGrp="1"/>
          </p:cNvSpPr>
          <p:nvPr>
            <p:ph type="sldNum" sz="quarter" idx="12"/>
          </p:nvPr>
        </p:nvSpPr>
        <p:spPr/>
        <p:txBody>
          <a:bodyPr/>
          <a:lstStyle/>
          <a:p>
            <a:fld id="{A9559463-10BD-406E-B705-C8BC6CBB526C}" type="slidenum">
              <a:rPr lang="en-US" smtClean="0"/>
              <a:t>‹#›</a:t>
            </a:fld>
            <a:endParaRPr lang="en-US"/>
          </a:p>
        </p:txBody>
      </p:sp>
    </p:spTree>
    <p:extLst>
      <p:ext uri="{BB962C8B-B14F-4D97-AF65-F5344CB8AC3E}">
        <p14:creationId xmlns:p14="http://schemas.microsoft.com/office/powerpoint/2010/main" val="2057383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0E3CC-3E5B-4051-98E7-C4D7AF735B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AC28BB-6A44-427A-AE05-E55FC6D6E8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19443D2-3282-4F32-9D3B-39B76A243E57}"/>
              </a:ext>
            </a:extLst>
          </p:cNvPr>
          <p:cNvSpPr>
            <a:spLocks noGrp="1"/>
          </p:cNvSpPr>
          <p:nvPr>
            <p:ph type="dt" sz="half" idx="10"/>
          </p:nvPr>
        </p:nvSpPr>
        <p:spPr/>
        <p:txBody>
          <a:bodyPr/>
          <a:lstStyle/>
          <a:p>
            <a:fld id="{F584D203-47C0-4149-8DD3-41878D208DBB}" type="datetime1">
              <a:rPr lang="en-US" smtClean="0"/>
              <a:t>8/27/2019</a:t>
            </a:fld>
            <a:endParaRPr lang="en-US"/>
          </a:p>
        </p:txBody>
      </p:sp>
      <p:sp>
        <p:nvSpPr>
          <p:cNvPr id="5" name="Footer Placeholder 4">
            <a:extLst>
              <a:ext uri="{FF2B5EF4-FFF2-40B4-BE49-F238E27FC236}">
                <a16:creationId xmlns:a16="http://schemas.microsoft.com/office/drawing/2014/main" id="{C5A3335E-4F04-404C-91DA-1A9782447A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18ED12-A74B-4FA5-A789-4BB216B1532C}"/>
              </a:ext>
            </a:extLst>
          </p:cNvPr>
          <p:cNvSpPr>
            <a:spLocks noGrp="1"/>
          </p:cNvSpPr>
          <p:nvPr>
            <p:ph type="sldNum" sz="quarter" idx="12"/>
          </p:nvPr>
        </p:nvSpPr>
        <p:spPr/>
        <p:txBody>
          <a:bodyPr/>
          <a:lstStyle/>
          <a:p>
            <a:fld id="{A9559463-10BD-406E-B705-C8BC6CBB526C}" type="slidenum">
              <a:rPr lang="en-US" smtClean="0"/>
              <a:t>‹#›</a:t>
            </a:fld>
            <a:endParaRPr lang="en-US"/>
          </a:p>
        </p:txBody>
      </p:sp>
    </p:spTree>
    <p:extLst>
      <p:ext uri="{BB962C8B-B14F-4D97-AF65-F5344CB8AC3E}">
        <p14:creationId xmlns:p14="http://schemas.microsoft.com/office/powerpoint/2010/main" val="2432154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84B2-9989-426B-B548-F8BF4EB7BA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BA539A-186D-44E6-939B-496B93546A9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695E16-1F13-402D-A3E9-F796D729070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2D82DB-C2DC-4796-8415-CE00EF990712}"/>
              </a:ext>
            </a:extLst>
          </p:cNvPr>
          <p:cNvSpPr>
            <a:spLocks noGrp="1"/>
          </p:cNvSpPr>
          <p:nvPr>
            <p:ph type="dt" sz="half" idx="10"/>
          </p:nvPr>
        </p:nvSpPr>
        <p:spPr/>
        <p:txBody>
          <a:bodyPr/>
          <a:lstStyle/>
          <a:p>
            <a:fld id="{D21C35AC-5ED4-4E2D-B0C0-BE864211B92C}" type="datetime1">
              <a:rPr lang="en-US" smtClean="0"/>
              <a:t>8/27/2019</a:t>
            </a:fld>
            <a:endParaRPr lang="en-US"/>
          </a:p>
        </p:txBody>
      </p:sp>
      <p:sp>
        <p:nvSpPr>
          <p:cNvPr id="6" name="Footer Placeholder 5">
            <a:extLst>
              <a:ext uri="{FF2B5EF4-FFF2-40B4-BE49-F238E27FC236}">
                <a16:creationId xmlns:a16="http://schemas.microsoft.com/office/drawing/2014/main" id="{4F4D6408-90E3-4F3B-BEA7-732A40D157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8FD6BA-C5AA-4C32-A264-C75714BEA216}"/>
              </a:ext>
            </a:extLst>
          </p:cNvPr>
          <p:cNvSpPr>
            <a:spLocks noGrp="1"/>
          </p:cNvSpPr>
          <p:nvPr>
            <p:ph type="sldNum" sz="quarter" idx="12"/>
          </p:nvPr>
        </p:nvSpPr>
        <p:spPr/>
        <p:txBody>
          <a:bodyPr/>
          <a:lstStyle/>
          <a:p>
            <a:fld id="{A9559463-10BD-406E-B705-C8BC6CBB526C}" type="slidenum">
              <a:rPr lang="en-US" smtClean="0"/>
              <a:t>‹#›</a:t>
            </a:fld>
            <a:endParaRPr lang="en-US"/>
          </a:p>
        </p:txBody>
      </p:sp>
    </p:spTree>
    <p:extLst>
      <p:ext uri="{BB962C8B-B14F-4D97-AF65-F5344CB8AC3E}">
        <p14:creationId xmlns:p14="http://schemas.microsoft.com/office/powerpoint/2010/main" val="3676933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8E308-9AB0-4AB1-A1DA-92971EAD5BB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EB3F2F-0F2B-4CF7-B03D-43B8B8920B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04AA4BA-9B57-4759-9406-236AC194265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D12534-878F-40C0-966C-2F54E0C7FB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B6F8F77-4C25-4D1D-9246-F944D03B31F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C72155-0DF2-4687-B192-8E7A3538D9F9}"/>
              </a:ext>
            </a:extLst>
          </p:cNvPr>
          <p:cNvSpPr>
            <a:spLocks noGrp="1"/>
          </p:cNvSpPr>
          <p:nvPr>
            <p:ph type="dt" sz="half" idx="10"/>
          </p:nvPr>
        </p:nvSpPr>
        <p:spPr/>
        <p:txBody>
          <a:bodyPr/>
          <a:lstStyle/>
          <a:p>
            <a:fld id="{76F091EC-0090-4809-B6D6-2A052A48D743}" type="datetime1">
              <a:rPr lang="en-US" smtClean="0"/>
              <a:t>8/27/2019</a:t>
            </a:fld>
            <a:endParaRPr lang="en-US"/>
          </a:p>
        </p:txBody>
      </p:sp>
      <p:sp>
        <p:nvSpPr>
          <p:cNvPr id="8" name="Footer Placeholder 7">
            <a:extLst>
              <a:ext uri="{FF2B5EF4-FFF2-40B4-BE49-F238E27FC236}">
                <a16:creationId xmlns:a16="http://schemas.microsoft.com/office/drawing/2014/main" id="{D71894A4-3FDB-43CA-BAB0-AE297ACB6D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0E02E2-CFC0-41FE-ABDF-E6F8FA99F213}"/>
              </a:ext>
            </a:extLst>
          </p:cNvPr>
          <p:cNvSpPr>
            <a:spLocks noGrp="1"/>
          </p:cNvSpPr>
          <p:nvPr>
            <p:ph type="sldNum" sz="quarter" idx="12"/>
          </p:nvPr>
        </p:nvSpPr>
        <p:spPr/>
        <p:txBody>
          <a:bodyPr/>
          <a:lstStyle/>
          <a:p>
            <a:fld id="{A9559463-10BD-406E-B705-C8BC6CBB526C}" type="slidenum">
              <a:rPr lang="en-US" smtClean="0"/>
              <a:t>‹#›</a:t>
            </a:fld>
            <a:endParaRPr lang="en-US"/>
          </a:p>
        </p:txBody>
      </p:sp>
    </p:spTree>
    <p:extLst>
      <p:ext uri="{BB962C8B-B14F-4D97-AF65-F5344CB8AC3E}">
        <p14:creationId xmlns:p14="http://schemas.microsoft.com/office/powerpoint/2010/main" val="1215639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AD164-4E23-49D6-869C-46E48A3F9F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0CDC4D-8439-4036-AE67-41F32B64231B}"/>
              </a:ext>
            </a:extLst>
          </p:cNvPr>
          <p:cNvSpPr>
            <a:spLocks noGrp="1"/>
          </p:cNvSpPr>
          <p:nvPr>
            <p:ph type="dt" sz="half" idx="10"/>
          </p:nvPr>
        </p:nvSpPr>
        <p:spPr/>
        <p:txBody>
          <a:bodyPr/>
          <a:lstStyle/>
          <a:p>
            <a:fld id="{B1B8D8F2-7109-4FB7-9569-111E41E4FC33}" type="datetime1">
              <a:rPr lang="en-US" smtClean="0"/>
              <a:t>8/27/2019</a:t>
            </a:fld>
            <a:endParaRPr lang="en-US"/>
          </a:p>
        </p:txBody>
      </p:sp>
      <p:sp>
        <p:nvSpPr>
          <p:cNvPr id="4" name="Footer Placeholder 3">
            <a:extLst>
              <a:ext uri="{FF2B5EF4-FFF2-40B4-BE49-F238E27FC236}">
                <a16:creationId xmlns:a16="http://schemas.microsoft.com/office/drawing/2014/main" id="{A8596682-5DA8-4087-883A-3F9338FB85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F3D737-431A-46CF-9BE1-CCF34255D54F}"/>
              </a:ext>
            </a:extLst>
          </p:cNvPr>
          <p:cNvSpPr>
            <a:spLocks noGrp="1"/>
          </p:cNvSpPr>
          <p:nvPr>
            <p:ph type="sldNum" sz="quarter" idx="12"/>
          </p:nvPr>
        </p:nvSpPr>
        <p:spPr/>
        <p:txBody>
          <a:bodyPr/>
          <a:lstStyle/>
          <a:p>
            <a:fld id="{A9559463-10BD-406E-B705-C8BC6CBB526C}" type="slidenum">
              <a:rPr lang="en-US" smtClean="0"/>
              <a:t>‹#›</a:t>
            </a:fld>
            <a:endParaRPr lang="en-US"/>
          </a:p>
        </p:txBody>
      </p:sp>
    </p:spTree>
    <p:extLst>
      <p:ext uri="{BB962C8B-B14F-4D97-AF65-F5344CB8AC3E}">
        <p14:creationId xmlns:p14="http://schemas.microsoft.com/office/powerpoint/2010/main" val="2777744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73AC57-30A8-4B45-9CFF-B2742EC445EB}"/>
              </a:ext>
            </a:extLst>
          </p:cNvPr>
          <p:cNvSpPr>
            <a:spLocks noGrp="1"/>
          </p:cNvSpPr>
          <p:nvPr>
            <p:ph type="dt" sz="half" idx="10"/>
          </p:nvPr>
        </p:nvSpPr>
        <p:spPr/>
        <p:txBody>
          <a:bodyPr/>
          <a:lstStyle/>
          <a:p>
            <a:fld id="{4CCEC508-3CEC-493F-A531-BACD34CC30F1}" type="datetime1">
              <a:rPr lang="en-US" smtClean="0"/>
              <a:t>8/27/2019</a:t>
            </a:fld>
            <a:endParaRPr lang="en-US"/>
          </a:p>
        </p:txBody>
      </p:sp>
      <p:sp>
        <p:nvSpPr>
          <p:cNvPr id="3" name="Footer Placeholder 2">
            <a:extLst>
              <a:ext uri="{FF2B5EF4-FFF2-40B4-BE49-F238E27FC236}">
                <a16:creationId xmlns:a16="http://schemas.microsoft.com/office/drawing/2014/main" id="{AAD08243-2428-4767-8651-8B9C9D9098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1BBE28-B260-4D66-B7E2-67A880E4D9AE}"/>
              </a:ext>
            </a:extLst>
          </p:cNvPr>
          <p:cNvSpPr>
            <a:spLocks noGrp="1"/>
          </p:cNvSpPr>
          <p:nvPr>
            <p:ph type="sldNum" sz="quarter" idx="12"/>
          </p:nvPr>
        </p:nvSpPr>
        <p:spPr/>
        <p:txBody>
          <a:bodyPr/>
          <a:lstStyle/>
          <a:p>
            <a:fld id="{A9559463-10BD-406E-B705-C8BC6CBB526C}" type="slidenum">
              <a:rPr lang="en-US" smtClean="0"/>
              <a:t>‹#›</a:t>
            </a:fld>
            <a:endParaRPr lang="en-US"/>
          </a:p>
        </p:txBody>
      </p:sp>
    </p:spTree>
    <p:extLst>
      <p:ext uri="{BB962C8B-B14F-4D97-AF65-F5344CB8AC3E}">
        <p14:creationId xmlns:p14="http://schemas.microsoft.com/office/powerpoint/2010/main" val="1095329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149C7-C7A3-41F2-9C93-639F80514E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940E2E-6E38-40E0-9BD3-962ED8BE68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B4C04A-248F-4432-A33E-B7712A2A8A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E6CC3E6-8805-4271-8829-C5F279E4B607}"/>
              </a:ext>
            </a:extLst>
          </p:cNvPr>
          <p:cNvSpPr>
            <a:spLocks noGrp="1"/>
          </p:cNvSpPr>
          <p:nvPr>
            <p:ph type="dt" sz="half" idx="10"/>
          </p:nvPr>
        </p:nvSpPr>
        <p:spPr/>
        <p:txBody>
          <a:bodyPr/>
          <a:lstStyle/>
          <a:p>
            <a:fld id="{121A1A5E-A593-4075-A86B-0A5673DF00F6}" type="datetime1">
              <a:rPr lang="en-US" smtClean="0"/>
              <a:t>8/27/2019</a:t>
            </a:fld>
            <a:endParaRPr lang="en-US"/>
          </a:p>
        </p:txBody>
      </p:sp>
      <p:sp>
        <p:nvSpPr>
          <p:cNvPr id="6" name="Footer Placeholder 5">
            <a:extLst>
              <a:ext uri="{FF2B5EF4-FFF2-40B4-BE49-F238E27FC236}">
                <a16:creationId xmlns:a16="http://schemas.microsoft.com/office/drawing/2014/main" id="{AD9B425F-682A-4579-BF33-A34BEE2379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48C3D2-B32F-4474-AAB9-80A0132604C5}"/>
              </a:ext>
            </a:extLst>
          </p:cNvPr>
          <p:cNvSpPr>
            <a:spLocks noGrp="1"/>
          </p:cNvSpPr>
          <p:nvPr>
            <p:ph type="sldNum" sz="quarter" idx="12"/>
          </p:nvPr>
        </p:nvSpPr>
        <p:spPr/>
        <p:txBody>
          <a:bodyPr/>
          <a:lstStyle/>
          <a:p>
            <a:fld id="{A9559463-10BD-406E-B705-C8BC6CBB526C}" type="slidenum">
              <a:rPr lang="en-US" smtClean="0"/>
              <a:t>‹#›</a:t>
            </a:fld>
            <a:endParaRPr lang="en-US"/>
          </a:p>
        </p:txBody>
      </p:sp>
    </p:spTree>
    <p:extLst>
      <p:ext uri="{BB962C8B-B14F-4D97-AF65-F5344CB8AC3E}">
        <p14:creationId xmlns:p14="http://schemas.microsoft.com/office/powerpoint/2010/main" val="3873169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52533-364D-4474-BA17-341D4AEA1D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6AB7E4-43A4-47EC-B17C-2E3E10D424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2664BB-89A7-4A48-9758-8D39254A16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4AE197D-038F-4FC8-BD6F-CA08CD7BAC7D}"/>
              </a:ext>
            </a:extLst>
          </p:cNvPr>
          <p:cNvSpPr>
            <a:spLocks noGrp="1"/>
          </p:cNvSpPr>
          <p:nvPr>
            <p:ph type="dt" sz="half" idx="10"/>
          </p:nvPr>
        </p:nvSpPr>
        <p:spPr/>
        <p:txBody>
          <a:bodyPr/>
          <a:lstStyle/>
          <a:p>
            <a:fld id="{10CB8AEF-75CE-4395-94F0-D3A9AA6FCC44}" type="datetime1">
              <a:rPr lang="en-US" smtClean="0"/>
              <a:t>8/27/2019</a:t>
            </a:fld>
            <a:endParaRPr lang="en-US"/>
          </a:p>
        </p:txBody>
      </p:sp>
      <p:sp>
        <p:nvSpPr>
          <p:cNvPr id="6" name="Footer Placeholder 5">
            <a:extLst>
              <a:ext uri="{FF2B5EF4-FFF2-40B4-BE49-F238E27FC236}">
                <a16:creationId xmlns:a16="http://schemas.microsoft.com/office/drawing/2014/main" id="{36D88692-636E-4D23-8AE9-C6483B4694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476F4D-6C25-443D-8A36-685783100491}"/>
              </a:ext>
            </a:extLst>
          </p:cNvPr>
          <p:cNvSpPr>
            <a:spLocks noGrp="1"/>
          </p:cNvSpPr>
          <p:nvPr>
            <p:ph type="sldNum" sz="quarter" idx="12"/>
          </p:nvPr>
        </p:nvSpPr>
        <p:spPr/>
        <p:txBody>
          <a:bodyPr/>
          <a:lstStyle/>
          <a:p>
            <a:fld id="{A9559463-10BD-406E-B705-C8BC6CBB526C}" type="slidenum">
              <a:rPr lang="en-US" smtClean="0"/>
              <a:t>‹#›</a:t>
            </a:fld>
            <a:endParaRPr lang="en-US"/>
          </a:p>
        </p:txBody>
      </p:sp>
    </p:spTree>
    <p:extLst>
      <p:ext uri="{BB962C8B-B14F-4D97-AF65-F5344CB8AC3E}">
        <p14:creationId xmlns:p14="http://schemas.microsoft.com/office/powerpoint/2010/main" val="944326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8941CC-31FD-4410-8675-4E3B28381B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2B1AC1-B780-4543-85EE-0E57C3618F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978FA0-C2AE-4935-AC11-0BF77F9BBA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32C10D-F6E4-4BBB-AD83-3163227514CD}" type="datetime1">
              <a:rPr lang="en-US" smtClean="0"/>
              <a:t>8/27/2019</a:t>
            </a:fld>
            <a:endParaRPr lang="en-US"/>
          </a:p>
        </p:txBody>
      </p:sp>
      <p:sp>
        <p:nvSpPr>
          <p:cNvPr id="5" name="Footer Placeholder 4">
            <a:extLst>
              <a:ext uri="{FF2B5EF4-FFF2-40B4-BE49-F238E27FC236}">
                <a16:creationId xmlns:a16="http://schemas.microsoft.com/office/drawing/2014/main" id="{5B29DC02-D461-45B0-880F-88FB7433AA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B80124-A57E-498D-89DA-EEE47B7AC4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559463-10BD-406E-B705-C8BC6CBB526C}" type="slidenum">
              <a:rPr lang="en-US" smtClean="0"/>
              <a:t>‹#›</a:t>
            </a:fld>
            <a:endParaRPr lang="en-US"/>
          </a:p>
        </p:txBody>
      </p:sp>
    </p:spTree>
    <p:extLst>
      <p:ext uri="{BB962C8B-B14F-4D97-AF65-F5344CB8AC3E}">
        <p14:creationId xmlns:p14="http://schemas.microsoft.com/office/powerpoint/2010/main" val="3812138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wrapair2.org/pdf/WRAP_NaturalConditionsReview_20130625.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epa.gov/sites/production/files/2016-07/documents/technical_support_document_for_draft_guidance_on_regional_haze.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epa.gov/sites/production/files/2016-07/documents/draft_regional_haze_guidance_july_2016.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https://www.epa.gov/sites/production/files/2016-07/documents/technical_support_document_for_draft_guidance_on_regional_haze.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epa.gov/sites/production/files/2016-07/documents/draft_regional_haze_guidance_july_2016.pdf"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mailto:tmoore@westar.org" TargetMode="External"/><Relationship Id="rId2" Type="http://schemas.openxmlformats.org/officeDocument/2006/relationships/hyperlink" Target="mailto:bmcguire@mt.gov" TargetMode="External"/><Relationship Id="rId1" Type="http://schemas.openxmlformats.org/officeDocument/2006/relationships/slideLayout" Target="../slideLayouts/slideLayout2.xml"/><Relationship Id="rId4" Type="http://schemas.openxmlformats.org/officeDocument/2006/relationships/hyperlink" Target="http://wrapair2.org/RHP_coordination.aspx"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epa.gov/sites/production/files/2016-07/documents/draft_regional_haze_guidance_july_2016.pdf" TargetMode="External"/><Relationship Id="rId2" Type="http://schemas.openxmlformats.org/officeDocument/2006/relationships/hyperlink" Target="http://vista.cira.colostate.edu/improve/Publications/GrayLit/032_NaturalCondIIpaper/Copeland_etal_NaturalConditionsII_Description.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95B11-076C-4C9B-8E48-5F4EB23E5AA9}"/>
              </a:ext>
            </a:extLst>
          </p:cNvPr>
          <p:cNvSpPr>
            <a:spLocks noGrp="1"/>
          </p:cNvSpPr>
          <p:nvPr>
            <p:ph type="ctrTitle"/>
          </p:nvPr>
        </p:nvSpPr>
        <p:spPr>
          <a:xfrm>
            <a:off x="1" y="1122363"/>
            <a:ext cx="12192000" cy="2387600"/>
          </a:xfrm>
        </p:spPr>
        <p:txBody>
          <a:bodyPr/>
          <a:lstStyle/>
          <a:p>
            <a:r>
              <a:rPr lang="en-US" dirty="0"/>
              <a:t>Natural Conditions and Trends</a:t>
            </a:r>
          </a:p>
        </p:txBody>
      </p:sp>
      <p:sp>
        <p:nvSpPr>
          <p:cNvPr id="3" name="Subtitle 2">
            <a:extLst>
              <a:ext uri="{FF2B5EF4-FFF2-40B4-BE49-F238E27FC236}">
                <a16:creationId xmlns:a16="http://schemas.microsoft.com/office/drawing/2014/main" id="{03398F88-E683-4216-BD5F-E18201B4B549}"/>
              </a:ext>
            </a:extLst>
          </p:cNvPr>
          <p:cNvSpPr>
            <a:spLocks noGrp="1"/>
          </p:cNvSpPr>
          <p:nvPr>
            <p:ph type="subTitle" idx="1"/>
          </p:nvPr>
        </p:nvSpPr>
        <p:spPr/>
        <p:txBody>
          <a:bodyPr/>
          <a:lstStyle/>
          <a:p>
            <a:r>
              <a:rPr lang="en-US" dirty="0"/>
              <a:t>Overview of Natural Conditions evaluation work</a:t>
            </a:r>
          </a:p>
          <a:p>
            <a:r>
              <a:rPr lang="en-US" dirty="0"/>
              <a:t>08/27/2019</a:t>
            </a:r>
          </a:p>
        </p:txBody>
      </p:sp>
      <p:sp>
        <p:nvSpPr>
          <p:cNvPr id="4" name="Slide Number Placeholder 3">
            <a:extLst>
              <a:ext uri="{FF2B5EF4-FFF2-40B4-BE49-F238E27FC236}">
                <a16:creationId xmlns:a16="http://schemas.microsoft.com/office/drawing/2014/main" id="{F328A212-F846-4535-99E6-8FEB6DDDEF7C}"/>
              </a:ext>
            </a:extLst>
          </p:cNvPr>
          <p:cNvSpPr>
            <a:spLocks noGrp="1"/>
          </p:cNvSpPr>
          <p:nvPr>
            <p:ph type="sldNum" sz="quarter" idx="12"/>
          </p:nvPr>
        </p:nvSpPr>
        <p:spPr/>
        <p:txBody>
          <a:bodyPr/>
          <a:lstStyle/>
          <a:p>
            <a:fld id="{A9559463-10BD-406E-B705-C8BC6CBB526C}" type="slidenum">
              <a:rPr lang="en-US" smtClean="0"/>
              <a:t>1</a:t>
            </a:fld>
            <a:endParaRPr lang="en-US" dirty="0"/>
          </a:p>
        </p:txBody>
      </p:sp>
    </p:spTree>
    <p:extLst>
      <p:ext uri="{BB962C8B-B14F-4D97-AF65-F5344CB8AC3E}">
        <p14:creationId xmlns:p14="http://schemas.microsoft.com/office/powerpoint/2010/main" val="2789456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AB447-217D-4850-B586-54DF27422761}"/>
              </a:ext>
            </a:extLst>
          </p:cNvPr>
          <p:cNvSpPr>
            <a:spLocks noGrp="1"/>
          </p:cNvSpPr>
          <p:nvPr>
            <p:ph type="title"/>
          </p:nvPr>
        </p:nvSpPr>
        <p:spPr/>
        <p:txBody>
          <a:bodyPr/>
          <a:lstStyle/>
          <a:p>
            <a:r>
              <a:rPr lang="en-US" dirty="0"/>
              <a:t>Natural – Routine</a:t>
            </a:r>
          </a:p>
        </p:txBody>
      </p:sp>
      <p:sp>
        <p:nvSpPr>
          <p:cNvPr id="3" name="Content Placeholder 2">
            <a:extLst>
              <a:ext uri="{FF2B5EF4-FFF2-40B4-BE49-F238E27FC236}">
                <a16:creationId xmlns:a16="http://schemas.microsoft.com/office/drawing/2014/main" id="{3F4CF808-9133-4468-906C-99D58404360D}"/>
              </a:ext>
            </a:extLst>
          </p:cNvPr>
          <p:cNvSpPr>
            <a:spLocks noGrp="1"/>
          </p:cNvSpPr>
          <p:nvPr>
            <p:ph idx="1"/>
          </p:nvPr>
        </p:nvSpPr>
        <p:spPr/>
        <p:txBody>
          <a:bodyPr/>
          <a:lstStyle/>
          <a:p>
            <a:r>
              <a:rPr lang="en-US" dirty="0" err="1"/>
              <a:t>Trijonis</a:t>
            </a:r>
            <a:r>
              <a:rPr lang="en-US" dirty="0"/>
              <a:t> values</a:t>
            </a:r>
          </a:p>
          <a:p>
            <a:pPr lvl="1"/>
            <a:r>
              <a:rPr lang="en-US" u="sng" dirty="0"/>
              <a:t>Estimate</a:t>
            </a:r>
            <a:r>
              <a:rPr lang="en-US" dirty="0"/>
              <a:t> of “natural” concentrations for east and west</a:t>
            </a:r>
          </a:p>
          <a:p>
            <a:pPr lvl="1"/>
            <a:r>
              <a:rPr lang="en-US" dirty="0"/>
              <a:t>Based on 1990 report, using visibility data and concentrations measured in the 1970s and 1980s</a:t>
            </a:r>
          </a:p>
          <a:p>
            <a:pPr lvl="1"/>
            <a:r>
              <a:rPr lang="en-US" dirty="0"/>
              <a:t>Values are estimates of “means” (not constants)</a:t>
            </a:r>
          </a:p>
          <a:p>
            <a:pPr lvl="1"/>
            <a:r>
              <a:rPr lang="en-US" dirty="0"/>
              <a:t>For the West, the mass concentrations sum to 4.3 µg/m</a:t>
            </a:r>
            <a:r>
              <a:rPr lang="en-US" baseline="30000" dirty="0"/>
              <a:t>3</a:t>
            </a:r>
          </a:p>
          <a:p>
            <a:pPr lvl="1"/>
            <a:r>
              <a:rPr lang="en-US" dirty="0"/>
              <a:t>ARS report, 2013 (</a:t>
            </a:r>
            <a:r>
              <a:rPr lang="en-US" sz="1100" dirty="0">
                <a:hlinkClick r:id="rId2"/>
              </a:rPr>
              <a:t>https://www.wrapair2.org/pdf/WRAP_NaturalConditionsReview_20130625.pdf</a:t>
            </a:r>
            <a:r>
              <a:rPr lang="en-US" dirty="0"/>
              <a:t>)</a:t>
            </a:r>
            <a:endParaRPr lang="en-US" baseline="30000" dirty="0"/>
          </a:p>
          <a:p>
            <a:pPr lvl="1"/>
            <a:endParaRPr lang="en-US" dirty="0"/>
          </a:p>
        </p:txBody>
      </p:sp>
      <p:sp>
        <p:nvSpPr>
          <p:cNvPr id="5" name="Slide Number Placeholder 4">
            <a:extLst>
              <a:ext uri="{FF2B5EF4-FFF2-40B4-BE49-F238E27FC236}">
                <a16:creationId xmlns:a16="http://schemas.microsoft.com/office/drawing/2014/main" id="{870F1C8C-CC47-4FF0-9053-D9F0EFE84590}"/>
              </a:ext>
            </a:extLst>
          </p:cNvPr>
          <p:cNvSpPr>
            <a:spLocks noGrp="1"/>
          </p:cNvSpPr>
          <p:nvPr>
            <p:ph type="sldNum" sz="quarter" idx="12"/>
          </p:nvPr>
        </p:nvSpPr>
        <p:spPr/>
        <p:txBody>
          <a:bodyPr/>
          <a:lstStyle/>
          <a:p>
            <a:fld id="{A9559463-10BD-406E-B705-C8BC6CBB526C}" type="slidenum">
              <a:rPr lang="en-US" smtClean="0"/>
              <a:t>10</a:t>
            </a:fld>
            <a:endParaRPr lang="en-US"/>
          </a:p>
        </p:txBody>
      </p:sp>
      <p:graphicFrame>
        <p:nvGraphicFramePr>
          <p:cNvPr id="6" name="Table 5">
            <a:extLst>
              <a:ext uri="{FF2B5EF4-FFF2-40B4-BE49-F238E27FC236}">
                <a16:creationId xmlns:a16="http://schemas.microsoft.com/office/drawing/2014/main" id="{6664F1C0-E8D3-410A-A95D-25E8292EBB3D}"/>
              </a:ext>
            </a:extLst>
          </p:cNvPr>
          <p:cNvGraphicFramePr>
            <a:graphicFrameLocks noGrp="1"/>
          </p:cNvGraphicFramePr>
          <p:nvPr>
            <p:extLst>
              <p:ext uri="{D42A27DB-BD31-4B8C-83A1-F6EECF244321}">
                <p14:modId xmlns:p14="http://schemas.microsoft.com/office/powerpoint/2010/main" val="2104113442"/>
              </p:ext>
            </p:extLst>
          </p:nvPr>
        </p:nvGraphicFramePr>
        <p:xfrm>
          <a:off x="9411082" y="3470688"/>
          <a:ext cx="2093913" cy="2617470"/>
        </p:xfrm>
        <a:graphic>
          <a:graphicData uri="http://schemas.openxmlformats.org/drawingml/2006/table">
            <a:tbl>
              <a:tblPr/>
              <a:tblGrid>
                <a:gridCol w="1046163">
                  <a:extLst>
                    <a:ext uri="{9D8B030D-6E8A-4147-A177-3AD203B41FA5}">
                      <a16:colId xmlns:a16="http://schemas.microsoft.com/office/drawing/2014/main" val="2029380649"/>
                    </a:ext>
                  </a:extLst>
                </a:gridCol>
                <a:gridCol w="1047750">
                  <a:extLst>
                    <a:ext uri="{9D8B030D-6E8A-4147-A177-3AD203B41FA5}">
                      <a16:colId xmlns:a16="http://schemas.microsoft.com/office/drawing/2014/main" val="3045793406"/>
                    </a:ext>
                  </a:extLst>
                </a:gridCol>
              </a:tblGrid>
              <a:tr h="371025">
                <a:tc>
                  <a:txBody>
                    <a:bodyPr/>
                    <a:lstStyle/>
                    <a:p>
                      <a:pPr marL="91440" algn="l" fontAlgn="ctr"/>
                      <a:r>
                        <a:rPr lang="en-US" sz="1400" b="1" i="0" u="none" strike="noStrike" dirty="0">
                          <a:solidFill>
                            <a:schemeClr val="tx1"/>
                          </a:solidFill>
                          <a:effectLst/>
                          <a:latin typeface="+mn-lt"/>
                        </a:rPr>
                        <a:t>Ammonium Sulfate</a:t>
                      </a:r>
                    </a:p>
                  </a:txBody>
                  <a:tcPr marL="9525" marR="9525" marT="9525" marB="0" anchor="ctr">
                    <a:lnL w="12700" cap="flat" cmpd="sng" algn="ctr">
                      <a:solidFill>
                        <a:srgbClr val="D6DADC"/>
                      </a:solidFill>
                      <a:prstDash val="solid"/>
                      <a:round/>
                      <a:headEnd type="none" w="med" len="med"/>
                      <a:tailEnd type="none" w="med" len="med"/>
                    </a:lnL>
                    <a:lnR w="12700" cap="flat" cmpd="sng" algn="ctr">
                      <a:solidFill>
                        <a:srgbClr val="D6DADC"/>
                      </a:solidFill>
                      <a:prstDash val="solid"/>
                      <a:round/>
                      <a:headEnd type="none" w="med" len="med"/>
                      <a:tailEnd type="none" w="med" len="med"/>
                    </a:lnR>
                    <a:lnT w="12700" cap="flat" cmpd="sng" algn="ctr">
                      <a:solidFill>
                        <a:srgbClr val="D6DADC"/>
                      </a:solidFill>
                      <a:prstDash val="solid"/>
                      <a:round/>
                      <a:headEnd type="none" w="med" len="med"/>
                      <a:tailEnd type="none" w="med" len="med"/>
                    </a:lnT>
                    <a:lnB w="12700" cap="flat" cmpd="sng" algn="ctr">
                      <a:solidFill>
                        <a:srgbClr val="D6DADC"/>
                      </a:solidFill>
                      <a:prstDash val="solid"/>
                      <a:round/>
                      <a:headEnd type="none" w="med" len="med"/>
                      <a:tailEnd type="none" w="med" len="med"/>
                    </a:lnB>
                    <a:solidFill>
                      <a:srgbClr val="FFFF00"/>
                    </a:solidFill>
                  </a:tcPr>
                </a:tc>
                <a:tc>
                  <a:txBody>
                    <a:bodyPr/>
                    <a:lstStyle/>
                    <a:p>
                      <a:pPr algn="r" fontAlgn="ctr"/>
                      <a:endParaRPr lang="en-US" sz="1400" b="0" i="0" u="none" strike="noStrike" dirty="0">
                        <a:solidFill>
                          <a:schemeClr val="tx1"/>
                        </a:solidFill>
                        <a:effectLst/>
                        <a:latin typeface="+mn-lt"/>
                      </a:endParaRPr>
                    </a:p>
                    <a:p>
                      <a:pPr algn="r" fontAlgn="ctr"/>
                      <a:r>
                        <a:rPr lang="en-US" sz="1400" b="0" i="0" u="none" strike="noStrike" dirty="0">
                          <a:solidFill>
                            <a:schemeClr val="tx1"/>
                          </a:solidFill>
                          <a:effectLst/>
                          <a:latin typeface="+mn-lt"/>
                        </a:rPr>
                        <a:t>0.115 </a:t>
                      </a:r>
                      <a:r>
                        <a:rPr lang="en-US" sz="1400" dirty="0">
                          <a:solidFill>
                            <a:schemeClr val="tx1"/>
                          </a:solidFill>
                          <a:latin typeface="+mn-lt"/>
                        </a:rPr>
                        <a:t>µg/m</a:t>
                      </a:r>
                      <a:r>
                        <a:rPr lang="en-US" sz="1400" baseline="30000" dirty="0">
                          <a:solidFill>
                            <a:schemeClr val="tx1"/>
                          </a:solidFill>
                          <a:latin typeface="+mn-lt"/>
                        </a:rPr>
                        <a:t>3</a:t>
                      </a:r>
                      <a:r>
                        <a:rPr lang="en-US" sz="1400" b="0" i="0" u="none" strike="noStrike" dirty="0">
                          <a:solidFill>
                            <a:schemeClr val="tx1"/>
                          </a:solidFill>
                          <a:effectLst/>
                          <a:latin typeface="+mn-lt"/>
                        </a:rPr>
                        <a:t> </a:t>
                      </a:r>
                    </a:p>
                  </a:txBody>
                  <a:tcPr marL="9525" marR="9525" marT="9525" marB="0" anchor="ctr">
                    <a:lnL w="12700" cap="flat" cmpd="sng" algn="ctr">
                      <a:solidFill>
                        <a:srgbClr val="D6DADC"/>
                      </a:solidFill>
                      <a:prstDash val="solid"/>
                      <a:round/>
                      <a:headEnd type="none" w="med" len="med"/>
                      <a:tailEnd type="none" w="med" len="med"/>
                    </a:lnL>
                    <a:lnR w="12700" cap="flat" cmpd="sng" algn="ctr">
                      <a:solidFill>
                        <a:srgbClr val="D6DADC"/>
                      </a:solidFill>
                      <a:prstDash val="solid"/>
                      <a:round/>
                      <a:headEnd type="none" w="med" len="med"/>
                      <a:tailEnd type="none" w="med" len="med"/>
                    </a:lnR>
                    <a:lnT w="12700" cap="flat" cmpd="sng" algn="ctr">
                      <a:solidFill>
                        <a:srgbClr val="D6DADC"/>
                      </a:solidFill>
                      <a:prstDash val="solid"/>
                      <a:round/>
                      <a:headEnd type="none" w="med" len="med"/>
                      <a:tailEnd type="none" w="med" len="med"/>
                    </a:lnT>
                    <a:lnB w="12700" cap="flat" cmpd="sng" algn="ctr">
                      <a:solidFill>
                        <a:srgbClr val="D6DADC"/>
                      </a:solidFill>
                      <a:prstDash val="solid"/>
                      <a:round/>
                      <a:headEnd type="none" w="med" len="med"/>
                      <a:tailEnd type="none" w="med" len="med"/>
                    </a:lnB>
                    <a:solidFill>
                      <a:srgbClr val="FFFFFF"/>
                    </a:solidFill>
                  </a:tcPr>
                </a:tc>
                <a:extLst>
                  <a:ext uri="{0D108BD9-81ED-4DB2-BD59-A6C34878D82A}">
                    <a16:rowId xmlns:a16="http://schemas.microsoft.com/office/drawing/2014/main" val="2058744784"/>
                  </a:ext>
                </a:extLst>
              </a:tr>
              <a:tr h="371025">
                <a:tc>
                  <a:txBody>
                    <a:bodyPr/>
                    <a:lstStyle/>
                    <a:p>
                      <a:pPr marL="91440" algn="l" fontAlgn="ctr"/>
                      <a:r>
                        <a:rPr lang="en-US" sz="1400" b="1" i="0" u="none" strike="noStrike" dirty="0">
                          <a:solidFill>
                            <a:schemeClr val="tx1"/>
                          </a:solidFill>
                          <a:effectLst/>
                          <a:latin typeface="+mn-lt"/>
                        </a:rPr>
                        <a:t>Ammonium Nitrate</a:t>
                      </a:r>
                    </a:p>
                  </a:txBody>
                  <a:tcPr marL="9525" marR="9525" marT="9525" marB="0" anchor="ctr">
                    <a:lnL w="12700" cap="flat" cmpd="sng" algn="ctr">
                      <a:solidFill>
                        <a:srgbClr val="D6DADC"/>
                      </a:solidFill>
                      <a:prstDash val="solid"/>
                      <a:round/>
                      <a:headEnd type="none" w="med" len="med"/>
                      <a:tailEnd type="none" w="med" len="med"/>
                    </a:lnL>
                    <a:lnR w="12700" cap="flat" cmpd="sng" algn="ctr">
                      <a:solidFill>
                        <a:srgbClr val="D6DADC"/>
                      </a:solidFill>
                      <a:prstDash val="solid"/>
                      <a:round/>
                      <a:headEnd type="none" w="med" len="med"/>
                      <a:tailEnd type="none" w="med" len="med"/>
                    </a:lnR>
                    <a:lnT w="12700" cap="flat" cmpd="sng" algn="ctr">
                      <a:solidFill>
                        <a:srgbClr val="D6DADC"/>
                      </a:solidFill>
                      <a:prstDash val="solid"/>
                      <a:round/>
                      <a:headEnd type="none" w="med" len="med"/>
                      <a:tailEnd type="none" w="med" len="med"/>
                    </a:lnT>
                    <a:lnB w="12700" cap="flat" cmpd="sng" algn="ctr">
                      <a:solidFill>
                        <a:srgbClr val="D6DADC"/>
                      </a:solidFill>
                      <a:prstDash val="solid"/>
                      <a:round/>
                      <a:headEnd type="none" w="med" len="med"/>
                      <a:tailEnd type="none" w="med" len="med"/>
                    </a:lnB>
                    <a:solidFill>
                      <a:srgbClr val="FF0000"/>
                    </a:solidFill>
                  </a:tcPr>
                </a:tc>
                <a:tc>
                  <a:txBody>
                    <a:bodyPr/>
                    <a:lstStyle/>
                    <a:p>
                      <a:pPr algn="r" fontAlgn="ctr"/>
                      <a:endParaRPr lang="en-US" sz="1400" b="0" i="0" u="none" strike="noStrike" dirty="0">
                        <a:solidFill>
                          <a:schemeClr val="tx1"/>
                        </a:solidFill>
                        <a:effectLst/>
                        <a:latin typeface="+mn-lt"/>
                      </a:endParaRPr>
                    </a:p>
                    <a:p>
                      <a:pPr algn="r" fontAlgn="ctr"/>
                      <a:r>
                        <a:rPr lang="en-US" sz="1400" b="0" i="0" u="none" strike="noStrike" dirty="0">
                          <a:solidFill>
                            <a:schemeClr val="tx1"/>
                          </a:solidFill>
                          <a:effectLst/>
                          <a:latin typeface="+mn-lt"/>
                        </a:rPr>
                        <a:t>0.1 </a:t>
                      </a:r>
                      <a:r>
                        <a:rPr lang="en-US" sz="1400" dirty="0">
                          <a:solidFill>
                            <a:schemeClr val="tx1"/>
                          </a:solidFill>
                          <a:latin typeface="+mn-lt"/>
                        </a:rPr>
                        <a:t>µg/m</a:t>
                      </a:r>
                      <a:r>
                        <a:rPr lang="en-US" sz="1400" baseline="30000" dirty="0">
                          <a:solidFill>
                            <a:schemeClr val="tx1"/>
                          </a:solidFill>
                          <a:latin typeface="+mn-lt"/>
                        </a:rPr>
                        <a:t>3</a:t>
                      </a:r>
                      <a:r>
                        <a:rPr lang="en-US" sz="1400" b="0" i="0" u="none" strike="noStrike" dirty="0">
                          <a:solidFill>
                            <a:schemeClr val="tx1"/>
                          </a:solidFill>
                          <a:effectLst/>
                          <a:latin typeface="+mn-lt"/>
                        </a:rPr>
                        <a:t> </a:t>
                      </a:r>
                    </a:p>
                  </a:txBody>
                  <a:tcPr marL="9525" marR="9525" marT="9525" marB="0" anchor="ctr">
                    <a:lnL w="12700" cap="flat" cmpd="sng" algn="ctr">
                      <a:solidFill>
                        <a:srgbClr val="D6DADC"/>
                      </a:solidFill>
                      <a:prstDash val="solid"/>
                      <a:round/>
                      <a:headEnd type="none" w="med" len="med"/>
                      <a:tailEnd type="none" w="med" len="med"/>
                    </a:lnL>
                    <a:lnR w="12700" cap="flat" cmpd="sng" algn="ctr">
                      <a:solidFill>
                        <a:srgbClr val="D6DADC"/>
                      </a:solidFill>
                      <a:prstDash val="solid"/>
                      <a:round/>
                      <a:headEnd type="none" w="med" len="med"/>
                      <a:tailEnd type="none" w="med" len="med"/>
                    </a:lnR>
                    <a:lnT w="12700" cap="flat" cmpd="sng" algn="ctr">
                      <a:solidFill>
                        <a:srgbClr val="D6DADC"/>
                      </a:solidFill>
                      <a:prstDash val="solid"/>
                      <a:round/>
                      <a:headEnd type="none" w="med" len="med"/>
                      <a:tailEnd type="none" w="med" len="med"/>
                    </a:lnT>
                    <a:lnB w="12700" cap="flat" cmpd="sng" algn="ctr">
                      <a:solidFill>
                        <a:srgbClr val="D6DADC"/>
                      </a:solidFill>
                      <a:prstDash val="solid"/>
                      <a:round/>
                      <a:headEnd type="none" w="med" len="med"/>
                      <a:tailEnd type="none" w="med" len="med"/>
                    </a:lnB>
                    <a:solidFill>
                      <a:srgbClr val="FFFFFF"/>
                    </a:solidFill>
                  </a:tcPr>
                </a:tc>
                <a:extLst>
                  <a:ext uri="{0D108BD9-81ED-4DB2-BD59-A6C34878D82A}">
                    <a16:rowId xmlns:a16="http://schemas.microsoft.com/office/drawing/2014/main" val="1464843277"/>
                  </a:ext>
                </a:extLst>
              </a:tr>
              <a:tr h="371025">
                <a:tc>
                  <a:txBody>
                    <a:bodyPr/>
                    <a:lstStyle/>
                    <a:p>
                      <a:pPr marL="91440" algn="l" fontAlgn="ctr"/>
                      <a:r>
                        <a:rPr lang="en-US" sz="1400" b="1" i="0" u="none" strike="noStrike" dirty="0">
                          <a:solidFill>
                            <a:schemeClr val="tx1"/>
                          </a:solidFill>
                          <a:effectLst/>
                          <a:latin typeface="+mn-lt"/>
                        </a:rPr>
                        <a:t>Organic Carbon</a:t>
                      </a:r>
                    </a:p>
                  </a:txBody>
                  <a:tcPr marL="9525" marR="9525" marT="9525" marB="0" anchor="ctr">
                    <a:lnL w="12700" cap="flat" cmpd="sng" algn="ctr">
                      <a:solidFill>
                        <a:srgbClr val="D6DADC"/>
                      </a:solidFill>
                      <a:prstDash val="solid"/>
                      <a:round/>
                      <a:headEnd type="none" w="med" len="med"/>
                      <a:tailEnd type="none" w="med" len="med"/>
                    </a:lnL>
                    <a:lnR w="12700" cap="flat" cmpd="sng" algn="ctr">
                      <a:solidFill>
                        <a:srgbClr val="D6DADC"/>
                      </a:solidFill>
                      <a:prstDash val="solid"/>
                      <a:round/>
                      <a:headEnd type="none" w="med" len="med"/>
                      <a:tailEnd type="none" w="med" len="med"/>
                    </a:lnR>
                    <a:lnT w="12700" cap="flat" cmpd="sng" algn="ctr">
                      <a:solidFill>
                        <a:srgbClr val="D6DADC"/>
                      </a:solidFill>
                      <a:prstDash val="solid"/>
                      <a:round/>
                      <a:headEnd type="none" w="med" len="med"/>
                      <a:tailEnd type="none" w="med" len="med"/>
                    </a:lnT>
                    <a:lnB w="12700" cap="flat" cmpd="sng" algn="ctr">
                      <a:solidFill>
                        <a:srgbClr val="D6DADC"/>
                      </a:solidFill>
                      <a:prstDash val="solid"/>
                      <a:round/>
                      <a:headEnd type="none" w="med" len="med"/>
                      <a:tailEnd type="none" w="med" len="med"/>
                    </a:lnB>
                    <a:solidFill>
                      <a:srgbClr val="00B050"/>
                    </a:solidFill>
                  </a:tcPr>
                </a:tc>
                <a:tc>
                  <a:txBody>
                    <a:bodyPr/>
                    <a:lstStyle/>
                    <a:p>
                      <a:pPr algn="r" fontAlgn="ctr"/>
                      <a:endParaRPr lang="en-US" sz="1400" b="0" i="0" u="none" strike="noStrike" dirty="0">
                        <a:solidFill>
                          <a:schemeClr val="tx1"/>
                        </a:solidFill>
                        <a:effectLst/>
                        <a:latin typeface="+mn-lt"/>
                      </a:endParaRPr>
                    </a:p>
                    <a:p>
                      <a:pPr algn="r" fontAlgn="ctr"/>
                      <a:r>
                        <a:rPr lang="en-US" sz="1400" b="0" i="0" u="none" strike="noStrike" dirty="0">
                          <a:solidFill>
                            <a:schemeClr val="tx1"/>
                          </a:solidFill>
                          <a:effectLst/>
                          <a:latin typeface="+mn-lt"/>
                        </a:rPr>
                        <a:t>0.5994 </a:t>
                      </a:r>
                      <a:r>
                        <a:rPr lang="en-US" sz="1400" dirty="0">
                          <a:solidFill>
                            <a:schemeClr val="tx1"/>
                          </a:solidFill>
                          <a:latin typeface="+mn-lt"/>
                        </a:rPr>
                        <a:t>µg/m</a:t>
                      </a:r>
                      <a:r>
                        <a:rPr lang="en-US" sz="1400" baseline="30000" dirty="0">
                          <a:solidFill>
                            <a:schemeClr val="tx1"/>
                          </a:solidFill>
                          <a:latin typeface="+mn-lt"/>
                        </a:rPr>
                        <a:t>3</a:t>
                      </a:r>
                      <a:r>
                        <a:rPr lang="en-US" sz="1400" b="0" i="0" u="none" strike="noStrike" dirty="0">
                          <a:solidFill>
                            <a:schemeClr val="tx1"/>
                          </a:solidFill>
                          <a:effectLst/>
                          <a:latin typeface="+mn-lt"/>
                        </a:rPr>
                        <a:t> </a:t>
                      </a:r>
                    </a:p>
                  </a:txBody>
                  <a:tcPr marL="9525" marR="9525" marT="9525" marB="0" anchor="ctr">
                    <a:lnL w="12700" cap="flat" cmpd="sng" algn="ctr">
                      <a:solidFill>
                        <a:srgbClr val="D6DADC"/>
                      </a:solidFill>
                      <a:prstDash val="solid"/>
                      <a:round/>
                      <a:headEnd type="none" w="med" len="med"/>
                      <a:tailEnd type="none" w="med" len="med"/>
                    </a:lnL>
                    <a:lnR w="12700" cap="flat" cmpd="sng" algn="ctr">
                      <a:solidFill>
                        <a:srgbClr val="D6DADC"/>
                      </a:solidFill>
                      <a:prstDash val="solid"/>
                      <a:round/>
                      <a:headEnd type="none" w="med" len="med"/>
                      <a:tailEnd type="none" w="med" len="med"/>
                    </a:lnR>
                    <a:lnT w="12700" cap="flat" cmpd="sng" algn="ctr">
                      <a:solidFill>
                        <a:srgbClr val="D6DADC"/>
                      </a:solidFill>
                      <a:prstDash val="solid"/>
                      <a:round/>
                      <a:headEnd type="none" w="med" len="med"/>
                      <a:tailEnd type="none" w="med" len="med"/>
                    </a:lnT>
                    <a:lnB w="12700" cap="flat" cmpd="sng" algn="ctr">
                      <a:solidFill>
                        <a:srgbClr val="D6DADC"/>
                      </a:solidFill>
                      <a:prstDash val="solid"/>
                      <a:round/>
                      <a:headEnd type="none" w="med" len="med"/>
                      <a:tailEnd type="none" w="med" len="med"/>
                    </a:lnB>
                    <a:solidFill>
                      <a:srgbClr val="FFFFFF"/>
                    </a:solidFill>
                  </a:tcPr>
                </a:tc>
                <a:extLst>
                  <a:ext uri="{0D108BD9-81ED-4DB2-BD59-A6C34878D82A}">
                    <a16:rowId xmlns:a16="http://schemas.microsoft.com/office/drawing/2014/main" val="1567840605"/>
                  </a:ext>
                </a:extLst>
              </a:tr>
              <a:tr h="371025">
                <a:tc>
                  <a:txBody>
                    <a:bodyPr/>
                    <a:lstStyle/>
                    <a:p>
                      <a:pPr marL="91440" algn="l" fontAlgn="ctr"/>
                      <a:r>
                        <a:rPr lang="en-US" sz="1400" b="1" i="0" u="none" strike="noStrike" dirty="0">
                          <a:solidFill>
                            <a:schemeClr val="tx1"/>
                          </a:solidFill>
                          <a:effectLst/>
                          <a:latin typeface="+mn-lt"/>
                        </a:rPr>
                        <a:t>Elemental Carbon</a:t>
                      </a:r>
                    </a:p>
                  </a:txBody>
                  <a:tcPr marL="9525" marR="9525" marT="9525" marB="0" anchor="ctr">
                    <a:lnL w="12700" cap="flat" cmpd="sng" algn="ctr">
                      <a:solidFill>
                        <a:srgbClr val="D6DADC"/>
                      </a:solidFill>
                      <a:prstDash val="solid"/>
                      <a:round/>
                      <a:headEnd type="none" w="med" len="med"/>
                      <a:tailEnd type="none" w="med" len="med"/>
                    </a:lnL>
                    <a:lnR w="12700" cap="flat" cmpd="sng" algn="ctr">
                      <a:solidFill>
                        <a:srgbClr val="D6DADC"/>
                      </a:solidFill>
                      <a:prstDash val="solid"/>
                      <a:round/>
                      <a:headEnd type="none" w="med" len="med"/>
                      <a:tailEnd type="none" w="med" len="med"/>
                    </a:lnR>
                    <a:lnT w="12700" cap="flat" cmpd="sng" algn="ctr">
                      <a:solidFill>
                        <a:srgbClr val="D6DADC"/>
                      </a:solidFill>
                      <a:prstDash val="solid"/>
                      <a:round/>
                      <a:headEnd type="none" w="med" len="med"/>
                      <a:tailEnd type="none" w="med" len="med"/>
                    </a:lnT>
                    <a:lnB w="12700" cap="flat" cmpd="sng" algn="ctr">
                      <a:solidFill>
                        <a:srgbClr val="D6DADC"/>
                      </a:solidFill>
                      <a:prstDash val="solid"/>
                      <a:round/>
                      <a:headEnd type="none" w="med" len="med"/>
                      <a:tailEnd type="none" w="med" len="med"/>
                    </a:lnB>
                    <a:solidFill>
                      <a:schemeClr val="tx1">
                        <a:lumMod val="50000"/>
                        <a:lumOff val="50000"/>
                      </a:schemeClr>
                    </a:solidFill>
                  </a:tcPr>
                </a:tc>
                <a:tc>
                  <a:txBody>
                    <a:bodyPr/>
                    <a:lstStyle/>
                    <a:p>
                      <a:pPr algn="r" fontAlgn="ctr"/>
                      <a:endParaRPr lang="en-US" sz="1400" b="0" i="0" u="none" strike="noStrike" dirty="0">
                        <a:solidFill>
                          <a:schemeClr val="tx1"/>
                        </a:solidFill>
                        <a:effectLst/>
                        <a:latin typeface="+mn-lt"/>
                      </a:endParaRPr>
                    </a:p>
                    <a:p>
                      <a:pPr algn="r" fontAlgn="ctr"/>
                      <a:r>
                        <a:rPr lang="en-US" sz="1400" b="0" i="0" u="none" strike="noStrike" dirty="0">
                          <a:solidFill>
                            <a:schemeClr val="tx1"/>
                          </a:solidFill>
                          <a:effectLst/>
                          <a:latin typeface="+mn-lt"/>
                        </a:rPr>
                        <a:t>0.02 </a:t>
                      </a:r>
                      <a:r>
                        <a:rPr lang="en-US" sz="1400" dirty="0">
                          <a:solidFill>
                            <a:schemeClr val="tx1"/>
                          </a:solidFill>
                          <a:latin typeface="+mn-lt"/>
                        </a:rPr>
                        <a:t>µg/m</a:t>
                      </a:r>
                      <a:r>
                        <a:rPr lang="en-US" sz="1400" baseline="30000" dirty="0">
                          <a:solidFill>
                            <a:schemeClr val="tx1"/>
                          </a:solidFill>
                          <a:latin typeface="+mn-lt"/>
                        </a:rPr>
                        <a:t>3</a:t>
                      </a:r>
                      <a:r>
                        <a:rPr lang="en-US" sz="1400" b="0" i="0" u="none" strike="noStrike" dirty="0">
                          <a:solidFill>
                            <a:schemeClr val="tx1"/>
                          </a:solidFill>
                          <a:effectLst/>
                          <a:latin typeface="+mn-lt"/>
                        </a:rPr>
                        <a:t> </a:t>
                      </a:r>
                    </a:p>
                  </a:txBody>
                  <a:tcPr marL="9525" marR="9525" marT="9525" marB="0" anchor="ctr">
                    <a:lnL w="12700" cap="flat" cmpd="sng" algn="ctr">
                      <a:solidFill>
                        <a:srgbClr val="D6DADC"/>
                      </a:solidFill>
                      <a:prstDash val="solid"/>
                      <a:round/>
                      <a:headEnd type="none" w="med" len="med"/>
                      <a:tailEnd type="none" w="med" len="med"/>
                    </a:lnL>
                    <a:lnR w="12700" cap="flat" cmpd="sng" algn="ctr">
                      <a:solidFill>
                        <a:srgbClr val="D6DADC"/>
                      </a:solidFill>
                      <a:prstDash val="solid"/>
                      <a:round/>
                      <a:headEnd type="none" w="med" len="med"/>
                      <a:tailEnd type="none" w="med" len="med"/>
                    </a:lnR>
                    <a:lnT w="12700" cap="flat" cmpd="sng" algn="ctr">
                      <a:solidFill>
                        <a:srgbClr val="D6DADC"/>
                      </a:solidFill>
                      <a:prstDash val="solid"/>
                      <a:round/>
                      <a:headEnd type="none" w="med" len="med"/>
                      <a:tailEnd type="none" w="med" len="med"/>
                    </a:lnT>
                    <a:lnB w="12700" cap="flat" cmpd="sng" algn="ctr">
                      <a:solidFill>
                        <a:srgbClr val="D6DADC"/>
                      </a:solidFill>
                      <a:prstDash val="solid"/>
                      <a:round/>
                      <a:headEnd type="none" w="med" len="med"/>
                      <a:tailEnd type="none" w="med" len="med"/>
                    </a:lnB>
                    <a:solidFill>
                      <a:srgbClr val="FFFFFF"/>
                    </a:solidFill>
                  </a:tcPr>
                </a:tc>
                <a:extLst>
                  <a:ext uri="{0D108BD9-81ED-4DB2-BD59-A6C34878D82A}">
                    <a16:rowId xmlns:a16="http://schemas.microsoft.com/office/drawing/2014/main" val="2920499928"/>
                  </a:ext>
                </a:extLst>
              </a:tr>
              <a:tr h="371025">
                <a:tc>
                  <a:txBody>
                    <a:bodyPr/>
                    <a:lstStyle/>
                    <a:p>
                      <a:pPr marL="91440" algn="l" fontAlgn="ctr"/>
                      <a:r>
                        <a:rPr lang="en-US" sz="1400" b="1" i="0" u="none" strike="noStrike" dirty="0">
                          <a:solidFill>
                            <a:schemeClr val="tx1"/>
                          </a:solidFill>
                          <a:effectLst/>
                          <a:latin typeface="+mn-lt"/>
                        </a:rPr>
                        <a:t>Soil</a:t>
                      </a:r>
                    </a:p>
                  </a:txBody>
                  <a:tcPr marL="9525" marR="9525" marT="9525" marB="0" anchor="ctr">
                    <a:lnL w="12700" cap="flat" cmpd="sng" algn="ctr">
                      <a:solidFill>
                        <a:srgbClr val="D6DADC"/>
                      </a:solidFill>
                      <a:prstDash val="solid"/>
                      <a:round/>
                      <a:headEnd type="none" w="med" len="med"/>
                      <a:tailEnd type="none" w="med" len="med"/>
                    </a:lnL>
                    <a:lnR w="12700" cap="flat" cmpd="sng" algn="ctr">
                      <a:solidFill>
                        <a:srgbClr val="D6DADC"/>
                      </a:solidFill>
                      <a:prstDash val="solid"/>
                      <a:round/>
                      <a:headEnd type="none" w="med" len="med"/>
                      <a:tailEnd type="none" w="med" len="med"/>
                    </a:lnR>
                    <a:lnT w="12700" cap="flat" cmpd="sng" algn="ctr">
                      <a:solidFill>
                        <a:srgbClr val="D6DADC"/>
                      </a:solidFill>
                      <a:prstDash val="solid"/>
                      <a:round/>
                      <a:headEnd type="none" w="med" len="med"/>
                      <a:tailEnd type="none" w="med" len="med"/>
                    </a:lnT>
                    <a:lnB w="12700" cap="flat" cmpd="sng" algn="ctr">
                      <a:solidFill>
                        <a:srgbClr val="D6DADC"/>
                      </a:solidFill>
                      <a:prstDash val="solid"/>
                      <a:round/>
                      <a:headEnd type="none" w="med" len="med"/>
                      <a:tailEnd type="none" w="med" len="med"/>
                    </a:lnB>
                    <a:solidFill>
                      <a:schemeClr val="accent4">
                        <a:lumMod val="50000"/>
                      </a:schemeClr>
                    </a:solidFill>
                  </a:tcPr>
                </a:tc>
                <a:tc>
                  <a:txBody>
                    <a:bodyPr/>
                    <a:lstStyle/>
                    <a:p>
                      <a:pPr algn="r" fontAlgn="ctr"/>
                      <a:endParaRPr lang="en-US" sz="1400" b="0" i="0" u="none" strike="noStrike" dirty="0">
                        <a:solidFill>
                          <a:schemeClr val="tx1"/>
                        </a:solidFill>
                        <a:effectLst/>
                        <a:latin typeface="+mn-lt"/>
                      </a:endParaRPr>
                    </a:p>
                    <a:p>
                      <a:pPr algn="r" fontAlgn="ctr"/>
                      <a:r>
                        <a:rPr lang="en-US" sz="1400" b="0" i="0" u="none" strike="noStrike" dirty="0">
                          <a:solidFill>
                            <a:schemeClr val="tx1"/>
                          </a:solidFill>
                          <a:effectLst/>
                          <a:latin typeface="+mn-lt"/>
                        </a:rPr>
                        <a:t>0.5 </a:t>
                      </a:r>
                      <a:r>
                        <a:rPr lang="en-US" sz="1400" dirty="0">
                          <a:solidFill>
                            <a:schemeClr val="tx1"/>
                          </a:solidFill>
                          <a:latin typeface="+mn-lt"/>
                        </a:rPr>
                        <a:t>µg/m</a:t>
                      </a:r>
                      <a:r>
                        <a:rPr lang="en-US" sz="1400" baseline="30000" dirty="0">
                          <a:solidFill>
                            <a:schemeClr val="tx1"/>
                          </a:solidFill>
                          <a:latin typeface="+mn-lt"/>
                        </a:rPr>
                        <a:t>3</a:t>
                      </a:r>
                      <a:r>
                        <a:rPr lang="en-US" sz="1400" b="0" i="0" u="none" strike="noStrike" dirty="0">
                          <a:solidFill>
                            <a:schemeClr val="tx1"/>
                          </a:solidFill>
                          <a:effectLst/>
                          <a:latin typeface="+mn-lt"/>
                        </a:rPr>
                        <a:t> </a:t>
                      </a:r>
                    </a:p>
                  </a:txBody>
                  <a:tcPr marL="9525" marR="9525" marT="9525" marB="0" anchor="ctr">
                    <a:lnL w="12700" cap="flat" cmpd="sng" algn="ctr">
                      <a:solidFill>
                        <a:srgbClr val="D6DADC"/>
                      </a:solidFill>
                      <a:prstDash val="solid"/>
                      <a:round/>
                      <a:headEnd type="none" w="med" len="med"/>
                      <a:tailEnd type="none" w="med" len="med"/>
                    </a:lnL>
                    <a:lnR w="12700" cap="flat" cmpd="sng" algn="ctr">
                      <a:solidFill>
                        <a:srgbClr val="D6DADC"/>
                      </a:solidFill>
                      <a:prstDash val="solid"/>
                      <a:round/>
                      <a:headEnd type="none" w="med" len="med"/>
                      <a:tailEnd type="none" w="med" len="med"/>
                    </a:lnR>
                    <a:lnT w="12700" cap="flat" cmpd="sng" algn="ctr">
                      <a:solidFill>
                        <a:srgbClr val="D6DADC"/>
                      </a:solidFill>
                      <a:prstDash val="solid"/>
                      <a:round/>
                      <a:headEnd type="none" w="med" len="med"/>
                      <a:tailEnd type="none" w="med" len="med"/>
                    </a:lnT>
                    <a:lnB w="12700" cap="flat" cmpd="sng" algn="ctr">
                      <a:solidFill>
                        <a:srgbClr val="D6DADC"/>
                      </a:solidFill>
                      <a:prstDash val="solid"/>
                      <a:round/>
                      <a:headEnd type="none" w="med" len="med"/>
                      <a:tailEnd type="none" w="med" len="med"/>
                    </a:lnB>
                    <a:solidFill>
                      <a:srgbClr val="FFFFFF"/>
                    </a:solidFill>
                  </a:tcPr>
                </a:tc>
                <a:extLst>
                  <a:ext uri="{0D108BD9-81ED-4DB2-BD59-A6C34878D82A}">
                    <a16:rowId xmlns:a16="http://schemas.microsoft.com/office/drawing/2014/main" val="3861602348"/>
                  </a:ext>
                </a:extLst>
              </a:tr>
              <a:tr h="371025">
                <a:tc>
                  <a:txBody>
                    <a:bodyPr/>
                    <a:lstStyle/>
                    <a:p>
                      <a:pPr marL="91440" algn="l" fontAlgn="ctr"/>
                      <a:r>
                        <a:rPr lang="en-US" sz="1400" b="1" i="0" u="none" strike="noStrike" dirty="0">
                          <a:solidFill>
                            <a:schemeClr val="tx1"/>
                          </a:solidFill>
                          <a:effectLst/>
                          <a:latin typeface="+mn-lt"/>
                        </a:rPr>
                        <a:t>Coarse Mass</a:t>
                      </a:r>
                    </a:p>
                  </a:txBody>
                  <a:tcPr marL="9525" marR="9525" marT="9525" marB="0" anchor="ctr">
                    <a:lnL w="12700" cap="flat" cmpd="sng" algn="ctr">
                      <a:solidFill>
                        <a:srgbClr val="D6DADC"/>
                      </a:solidFill>
                      <a:prstDash val="solid"/>
                      <a:round/>
                      <a:headEnd type="none" w="med" len="med"/>
                      <a:tailEnd type="none" w="med" len="med"/>
                    </a:lnL>
                    <a:lnR w="12700" cap="flat" cmpd="sng" algn="ctr">
                      <a:solidFill>
                        <a:srgbClr val="D6DADC"/>
                      </a:solidFill>
                      <a:prstDash val="solid"/>
                      <a:round/>
                      <a:headEnd type="none" w="med" len="med"/>
                      <a:tailEnd type="none" w="med" len="med"/>
                    </a:lnR>
                    <a:lnT w="12700" cap="flat" cmpd="sng" algn="ctr">
                      <a:solidFill>
                        <a:srgbClr val="D6DADC"/>
                      </a:solidFill>
                      <a:prstDash val="solid"/>
                      <a:round/>
                      <a:headEnd type="none" w="med" len="med"/>
                      <a:tailEnd type="none" w="med" len="med"/>
                    </a:lnT>
                    <a:lnB w="12700" cap="flat" cmpd="sng" algn="ctr">
                      <a:solidFill>
                        <a:srgbClr val="D6DADC"/>
                      </a:solidFill>
                      <a:prstDash val="solid"/>
                      <a:round/>
                      <a:headEnd type="none" w="med" len="med"/>
                      <a:tailEnd type="none" w="med" len="med"/>
                    </a:lnB>
                    <a:solidFill>
                      <a:schemeClr val="bg1">
                        <a:lumMod val="75000"/>
                      </a:schemeClr>
                    </a:solidFill>
                  </a:tcPr>
                </a:tc>
                <a:tc>
                  <a:txBody>
                    <a:bodyPr/>
                    <a:lstStyle/>
                    <a:p>
                      <a:pPr algn="r" fontAlgn="ctr"/>
                      <a:endParaRPr lang="en-US" sz="1400" b="0" i="0" u="none" strike="noStrike" dirty="0">
                        <a:solidFill>
                          <a:schemeClr val="tx1"/>
                        </a:solidFill>
                        <a:effectLst/>
                        <a:latin typeface="+mn-lt"/>
                      </a:endParaRPr>
                    </a:p>
                    <a:p>
                      <a:pPr algn="r" fontAlgn="ctr"/>
                      <a:r>
                        <a:rPr lang="en-US" sz="1400" b="0" i="0" u="none" strike="noStrike" dirty="0">
                          <a:solidFill>
                            <a:schemeClr val="tx1"/>
                          </a:solidFill>
                          <a:effectLst/>
                          <a:latin typeface="+mn-lt"/>
                        </a:rPr>
                        <a:t>3 </a:t>
                      </a:r>
                      <a:r>
                        <a:rPr lang="en-US" sz="1400" dirty="0">
                          <a:solidFill>
                            <a:schemeClr val="tx1"/>
                          </a:solidFill>
                          <a:latin typeface="+mn-lt"/>
                        </a:rPr>
                        <a:t>µg/m</a:t>
                      </a:r>
                      <a:r>
                        <a:rPr lang="en-US" sz="1400" baseline="30000" dirty="0">
                          <a:solidFill>
                            <a:schemeClr val="tx1"/>
                          </a:solidFill>
                          <a:latin typeface="+mn-lt"/>
                        </a:rPr>
                        <a:t>3</a:t>
                      </a:r>
                      <a:endParaRPr lang="en-US" sz="1400" b="0" i="0" u="none" strike="noStrike" dirty="0">
                        <a:solidFill>
                          <a:schemeClr val="tx1"/>
                        </a:solidFill>
                        <a:effectLst/>
                        <a:latin typeface="+mn-lt"/>
                      </a:endParaRPr>
                    </a:p>
                  </a:txBody>
                  <a:tcPr marL="9525" marR="9525" marT="9525" marB="0" anchor="ctr">
                    <a:lnL w="12700" cap="flat" cmpd="sng" algn="ctr">
                      <a:solidFill>
                        <a:srgbClr val="D6DADC"/>
                      </a:solidFill>
                      <a:prstDash val="solid"/>
                      <a:round/>
                      <a:headEnd type="none" w="med" len="med"/>
                      <a:tailEnd type="none" w="med" len="med"/>
                    </a:lnL>
                    <a:lnR w="12700" cap="flat" cmpd="sng" algn="ctr">
                      <a:solidFill>
                        <a:srgbClr val="D6DADC"/>
                      </a:solidFill>
                      <a:prstDash val="solid"/>
                      <a:round/>
                      <a:headEnd type="none" w="med" len="med"/>
                      <a:tailEnd type="none" w="med" len="med"/>
                    </a:lnR>
                    <a:lnT w="12700" cap="flat" cmpd="sng" algn="ctr">
                      <a:solidFill>
                        <a:srgbClr val="D6DADC"/>
                      </a:solidFill>
                      <a:prstDash val="solid"/>
                      <a:round/>
                      <a:headEnd type="none" w="med" len="med"/>
                      <a:tailEnd type="none" w="med" len="med"/>
                    </a:lnT>
                    <a:lnB w="12700" cap="flat" cmpd="sng" algn="ctr">
                      <a:solidFill>
                        <a:srgbClr val="D6DADC"/>
                      </a:solidFill>
                      <a:prstDash val="solid"/>
                      <a:round/>
                      <a:headEnd type="none" w="med" len="med"/>
                      <a:tailEnd type="none" w="med" len="med"/>
                    </a:lnB>
                    <a:solidFill>
                      <a:srgbClr val="FFFFFF"/>
                    </a:solidFill>
                  </a:tcPr>
                </a:tc>
                <a:extLst>
                  <a:ext uri="{0D108BD9-81ED-4DB2-BD59-A6C34878D82A}">
                    <a16:rowId xmlns:a16="http://schemas.microsoft.com/office/drawing/2014/main" val="348893251"/>
                  </a:ext>
                </a:extLst>
              </a:tr>
            </a:tbl>
          </a:graphicData>
        </a:graphic>
      </p:graphicFrame>
    </p:spTree>
    <p:extLst>
      <p:ext uri="{BB962C8B-B14F-4D97-AF65-F5344CB8AC3E}">
        <p14:creationId xmlns:p14="http://schemas.microsoft.com/office/powerpoint/2010/main" val="138098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7CC05-81EC-4D20-B5CF-78B1E552A611}"/>
              </a:ext>
            </a:extLst>
          </p:cNvPr>
          <p:cNvSpPr>
            <a:spLocks noGrp="1"/>
          </p:cNvSpPr>
          <p:nvPr>
            <p:ph type="title"/>
          </p:nvPr>
        </p:nvSpPr>
        <p:spPr/>
        <p:txBody>
          <a:bodyPr/>
          <a:lstStyle/>
          <a:p>
            <a:r>
              <a:rPr lang="en-US" dirty="0"/>
              <a:t>Natural – Routine</a:t>
            </a:r>
          </a:p>
        </p:txBody>
      </p:sp>
      <p:sp>
        <p:nvSpPr>
          <p:cNvPr id="3" name="Content Placeholder 2">
            <a:extLst>
              <a:ext uri="{FF2B5EF4-FFF2-40B4-BE49-F238E27FC236}">
                <a16:creationId xmlns:a16="http://schemas.microsoft.com/office/drawing/2014/main" id="{7268528C-8DA6-4AEC-8C5B-6BE1B50F4934}"/>
              </a:ext>
            </a:extLst>
          </p:cNvPr>
          <p:cNvSpPr>
            <a:spLocks noGrp="1"/>
          </p:cNvSpPr>
          <p:nvPr>
            <p:ph idx="1"/>
          </p:nvPr>
        </p:nvSpPr>
        <p:spPr/>
        <p:txBody>
          <a:bodyPr/>
          <a:lstStyle/>
          <a:p>
            <a:r>
              <a:rPr lang="en-US" dirty="0"/>
              <a:t>NCII</a:t>
            </a:r>
          </a:p>
          <a:p>
            <a:pPr lvl="1"/>
            <a:r>
              <a:rPr lang="en-US" dirty="0"/>
              <a:t>Actual concentrations, 2000-2004 data</a:t>
            </a:r>
          </a:p>
          <a:p>
            <a:pPr lvl="1"/>
            <a:r>
              <a:rPr lang="en-US" dirty="0"/>
              <a:t>Re-scale each species so that the yearly averages are equal to the </a:t>
            </a:r>
            <a:r>
              <a:rPr lang="en-US" dirty="0" err="1"/>
              <a:t>Trijonis</a:t>
            </a:r>
            <a:r>
              <a:rPr lang="en-US" dirty="0"/>
              <a:t> value (if the average is already less, it is not re-scaled, scaling factor = 1)</a:t>
            </a:r>
          </a:p>
          <a:p>
            <a:pPr lvl="1"/>
            <a:r>
              <a:rPr lang="en-US" dirty="0"/>
              <a:t>Then, run the re-scaled masses through the new IMPROVE algorithm and find the averages over 2000-2004… those are NCII </a:t>
            </a:r>
          </a:p>
          <a:p>
            <a:pPr lvl="1"/>
            <a:r>
              <a:rPr lang="en-US" dirty="0"/>
              <a:t>Each site and species has it’s own NCII value, in extinction units (Mm-1)</a:t>
            </a:r>
          </a:p>
          <a:p>
            <a:pPr lvl="1"/>
            <a:r>
              <a:rPr lang="en-US" dirty="0"/>
              <a:t>EPA discusses natural-routine and alternative approaches in their TSD to the guidance (</a:t>
            </a:r>
            <a:r>
              <a:rPr lang="en-US" sz="1100" dirty="0">
                <a:hlinkClick r:id="rId2"/>
              </a:rPr>
              <a:t>https://www.epa.gov/sites/production/files/2016-07/documents/technical_support_document_for_draft_guidance_on_regional_haze.pdf</a:t>
            </a:r>
            <a:r>
              <a:rPr lang="en-US" dirty="0"/>
              <a:t>)</a:t>
            </a:r>
          </a:p>
          <a:p>
            <a:endParaRPr lang="en-US" dirty="0"/>
          </a:p>
        </p:txBody>
      </p:sp>
      <p:sp>
        <p:nvSpPr>
          <p:cNvPr id="4" name="Slide Number Placeholder 3">
            <a:extLst>
              <a:ext uri="{FF2B5EF4-FFF2-40B4-BE49-F238E27FC236}">
                <a16:creationId xmlns:a16="http://schemas.microsoft.com/office/drawing/2014/main" id="{8C0FB1FF-3E76-4D81-B437-F95DA64EB16B}"/>
              </a:ext>
            </a:extLst>
          </p:cNvPr>
          <p:cNvSpPr>
            <a:spLocks noGrp="1"/>
          </p:cNvSpPr>
          <p:nvPr>
            <p:ph type="sldNum" sz="quarter" idx="12"/>
          </p:nvPr>
        </p:nvSpPr>
        <p:spPr/>
        <p:txBody>
          <a:bodyPr/>
          <a:lstStyle/>
          <a:p>
            <a:fld id="{A9559463-10BD-406E-B705-C8BC6CBB526C}" type="slidenum">
              <a:rPr lang="en-US" smtClean="0"/>
              <a:t>11</a:t>
            </a:fld>
            <a:endParaRPr lang="en-US"/>
          </a:p>
        </p:txBody>
      </p:sp>
    </p:spTree>
    <p:extLst>
      <p:ext uri="{BB962C8B-B14F-4D97-AF65-F5344CB8AC3E}">
        <p14:creationId xmlns:p14="http://schemas.microsoft.com/office/powerpoint/2010/main" val="3603285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2D571-399C-42A5-A82D-E67029C38BD0}"/>
              </a:ext>
            </a:extLst>
          </p:cNvPr>
          <p:cNvSpPr>
            <a:spLocks noGrp="1"/>
          </p:cNvSpPr>
          <p:nvPr>
            <p:ph type="title"/>
          </p:nvPr>
        </p:nvSpPr>
        <p:spPr/>
        <p:txBody>
          <a:bodyPr/>
          <a:lstStyle/>
          <a:p>
            <a:r>
              <a:rPr lang="en-US" dirty="0"/>
              <a:t>Natural – Routine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3E0FEE5-B6A8-4BDF-98A8-86B1A57884EF}"/>
                  </a:ext>
                </a:extLst>
              </p:cNvPr>
              <p:cNvSpPr>
                <a:spLocks noGrp="1"/>
              </p:cNvSpPr>
              <p:nvPr>
                <p:ph idx="1"/>
              </p:nvPr>
            </p:nvSpPr>
            <p:spPr>
              <a:xfrm>
                <a:off x="97970" y="2184853"/>
                <a:ext cx="5519193" cy="4351338"/>
              </a:xfrm>
            </p:spPr>
            <p:txBody>
              <a:bodyPr/>
              <a:lstStyle/>
              <a:p>
                <a14:m>
                  <m:oMath xmlns:m="http://schemas.openxmlformats.org/officeDocument/2006/math">
                    <m:r>
                      <a:rPr lang="en-US" b="1" i="1" smtClean="0">
                        <a:solidFill>
                          <a:schemeClr val="accent1"/>
                        </a:solidFill>
                        <a:latin typeface="Cambria Math" panose="02040503050406030204" pitchFamily="18" charset="0"/>
                      </a:rPr>
                      <m:t>𝒏𝒂𝒕</m:t>
                    </m:r>
                    <m:r>
                      <a:rPr lang="en-US" b="1" i="1" smtClean="0">
                        <a:solidFill>
                          <a:schemeClr val="accent1"/>
                        </a:solidFill>
                        <a:latin typeface="Cambria Math" panose="02040503050406030204" pitchFamily="18" charset="0"/>
                      </a:rPr>
                      <m:t>.</m:t>
                    </m:r>
                    <m:r>
                      <a:rPr lang="en-US" b="1" i="1" smtClean="0">
                        <a:solidFill>
                          <a:schemeClr val="accent1"/>
                        </a:solidFill>
                        <a:latin typeface="Cambria Math" panose="02040503050406030204" pitchFamily="18" charset="0"/>
                      </a:rPr>
                      <m:t>𝒓𝒐𝒖</m:t>
                    </m:r>
                    <m:r>
                      <a:rPr lang="en-US" b="1" i="1" smtClean="0">
                        <a:solidFill>
                          <a:schemeClr val="accent1"/>
                        </a:solidFill>
                        <a:latin typeface="Cambria Math" panose="02040503050406030204" pitchFamily="18" charset="0"/>
                      </a:rPr>
                      <m:t>=</m:t>
                    </m:r>
                    <m:f>
                      <m:fPr>
                        <m:ctrlPr>
                          <a:rPr lang="en-US" b="1" i="1">
                            <a:solidFill>
                              <a:schemeClr val="accent1"/>
                            </a:solidFill>
                            <a:latin typeface="Cambria Math" panose="02040503050406030204" pitchFamily="18" charset="0"/>
                          </a:rPr>
                        </m:ctrlPr>
                      </m:fPr>
                      <m:num>
                        <m:r>
                          <a:rPr lang="en-US" b="1" i="1">
                            <a:solidFill>
                              <a:schemeClr val="accent1"/>
                            </a:solidFill>
                            <a:latin typeface="Cambria Math" panose="02040503050406030204" pitchFamily="18" charset="0"/>
                          </a:rPr>
                          <m:t>𝒅𝒂𝒊𝒍𝒚</m:t>
                        </m:r>
                        <m:r>
                          <a:rPr lang="en-US" b="1" i="1">
                            <a:solidFill>
                              <a:schemeClr val="accent1"/>
                            </a:solidFill>
                            <a:latin typeface="Cambria Math" panose="02040503050406030204" pitchFamily="18" charset="0"/>
                          </a:rPr>
                          <m:t>.</m:t>
                        </m:r>
                        <m:r>
                          <a:rPr lang="en-US" b="1" i="1">
                            <a:solidFill>
                              <a:schemeClr val="accent1"/>
                            </a:solidFill>
                            <a:latin typeface="Cambria Math" panose="02040503050406030204" pitchFamily="18" charset="0"/>
                          </a:rPr>
                          <m:t>𝒆𝒙𝒕</m:t>
                        </m:r>
                        <m:r>
                          <a:rPr lang="en-US" b="1" i="1">
                            <a:solidFill>
                              <a:schemeClr val="accent1"/>
                            </a:solidFill>
                            <a:latin typeface="Cambria Math" panose="02040503050406030204" pitchFamily="18" charset="0"/>
                          </a:rPr>
                          <m:t>(</m:t>
                        </m:r>
                        <m:r>
                          <a:rPr lang="en-US" b="1" i="1">
                            <a:solidFill>
                              <a:schemeClr val="accent1"/>
                            </a:solidFill>
                            <a:latin typeface="Cambria Math" panose="02040503050406030204" pitchFamily="18" charset="0"/>
                          </a:rPr>
                          <m:t>𝒘𝒐𝑬</m:t>
                        </m:r>
                        <m:r>
                          <a:rPr lang="en-US" b="1" i="1">
                            <a:solidFill>
                              <a:schemeClr val="accent1"/>
                            </a:solidFill>
                            <a:latin typeface="Cambria Math" panose="02040503050406030204" pitchFamily="18" charset="0"/>
                          </a:rPr>
                          <m:t>𝟑</m:t>
                        </m:r>
                        <m:r>
                          <a:rPr lang="en-US" b="1" i="1">
                            <a:solidFill>
                              <a:schemeClr val="accent1"/>
                            </a:solidFill>
                            <a:latin typeface="Cambria Math" panose="02040503050406030204" pitchFamily="18" charset="0"/>
                          </a:rPr>
                          <m:t>)</m:t>
                        </m:r>
                      </m:num>
                      <m:den>
                        <m:r>
                          <a:rPr lang="en-US" b="1" i="1">
                            <a:solidFill>
                              <a:schemeClr val="accent1"/>
                            </a:solidFill>
                            <a:latin typeface="Cambria Math" panose="02040503050406030204" pitchFamily="18" charset="0"/>
                          </a:rPr>
                          <m:t>𝒂𝒏𝒏𝒖𝒂𝒍</m:t>
                        </m:r>
                        <m:r>
                          <a:rPr lang="en-US" b="1" i="1">
                            <a:solidFill>
                              <a:schemeClr val="accent1"/>
                            </a:solidFill>
                            <a:latin typeface="Cambria Math" panose="02040503050406030204" pitchFamily="18" charset="0"/>
                          </a:rPr>
                          <m:t>.</m:t>
                        </m:r>
                        <m:r>
                          <a:rPr lang="en-US" b="1" i="1">
                            <a:solidFill>
                              <a:schemeClr val="accent1"/>
                            </a:solidFill>
                            <a:latin typeface="Cambria Math" panose="02040503050406030204" pitchFamily="18" charset="0"/>
                          </a:rPr>
                          <m:t>𝒂𝒗</m:t>
                        </m:r>
                        <m:r>
                          <a:rPr lang="en-US" b="1" i="1">
                            <a:solidFill>
                              <a:schemeClr val="accent1"/>
                            </a:solidFill>
                            <a:latin typeface="Cambria Math" panose="02040503050406030204" pitchFamily="18" charset="0"/>
                          </a:rPr>
                          <m:t>(</m:t>
                        </m:r>
                        <m:r>
                          <a:rPr lang="en-US" b="1" i="1">
                            <a:solidFill>
                              <a:schemeClr val="accent1"/>
                            </a:solidFill>
                            <a:latin typeface="Cambria Math" panose="02040503050406030204" pitchFamily="18" charset="0"/>
                          </a:rPr>
                          <m:t>𝒘𝒐𝑬</m:t>
                        </m:r>
                        <m:r>
                          <a:rPr lang="en-US" b="1" i="1">
                            <a:solidFill>
                              <a:schemeClr val="accent1"/>
                            </a:solidFill>
                            <a:latin typeface="Cambria Math" panose="02040503050406030204" pitchFamily="18" charset="0"/>
                          </a:rPr>
                          <m:t>𝟑</m:t>
                        </m:r>
                        <m:r>
                          <a:rPr lang="en-US" b="1" i="1">
                            <a:solidFill>
                              <a:schemeClr val="accent1"/>
                            </a:solidFill>
                            <a:latin typeface="Cambria Math" panose="02040503050406030204" pitchFamily="18" charset="0"/>
                          </a:rPr>
                          <m:t>)</m:t>
                        </m:r>
                      </m:den>
                    </m:f>
                    <m:r>
                      <a:rPr lang="en-US" b="1" i="1">
                        <a:solidFill>
                          <a:schemeClr val="accent1"/>
                        </a:solidFill>
                        <a:latin typeface="Cambria Math" panose="02040503050406030204" pitchFamily="18" charset="0"/>
                        <a:ea typeface="Cambria Math" panose="02040503050406030204" pitchFamily="18" charset="0"/>
                      </a:rPr>
                      <m:t>×</m:t>
                    </m:r>
                    <m:sSub>
                      <m:sSubPr>
                        <m:ctrlPr>
                          <a:rPr lang="en-US" b="1" i="1">
                            <a:solidFill>
                              <a:schemeClr val="accent1"/>
                            </a:solidFill>
                            <a:latin typeface="Cambria Math" panose="02040503050406030204" pitchFamily="18" charset="0"/>
                            <a:ea typeface="Cambria Math" panose="02040503050406030204" pitchFamily="18" charset="0"/>
                          </a:rPr>
                        </m:ctrlPr>
                      </m:sSubPr>
                      <m:e>
                        <m:r>
                          <a:rPr lang="en-US" b="1" i="1">
                            <a:solidFill>
                              <a:schemeClr val="accent1"/>
                            </a:solidFill>
                            <a:latin typeface="Cambria Math" panose="02040503050406030204" pitchFamily="18" charset="0"/>
                            <a:ea typeface="Cambria Math" panose="02040503050406030204" pitchFamily="18" charset="0"/>
                          </a:rPr>
                          <m:t>𝒏𝒄</m:t>
                        </m:r>
                      </m:e>
                      <m:sub>
                        <m:r>
                          <a:rPr lang="en-US" b="1" i="1">
                            <a:solidFill>
                              <a:schemeClr val="accent1"/>
                            </a:solidFill>
                            <a:latin typeface="Cambria Math" panose="02040503050406030204" pitchFamily="18" charset="0"/>
                            <a:ea typeface="Cambria Math" panose="02040503050406030204" pitchFamily="18" charset="0"/>
                          </a:rPr>
                          <m:t>𝑰𝑰</m:t>
                        </m:r>
                      </m:sub>
                    </m:sSub>
                  </m:oMath>
                </a14:m>
                <a:endParaRPr lang="en-US" dirty="0"/>
              </a:p>
              <a:p>
                <a:r>
                  <a:rPr lang="en-US" dirty="0"/>
                  <a:t>Annual Average of the natural routine portion = NCII</a:t>
                </a:r>
              </a:p>
            </p:txBody>
          </p:sp>
        </mc:Choice>
        <mc:Fallback xmlns="">
          <p:sp>
            <p:nvSpPr>
              <p:cNvPr id="3" name="Content Placeholder 2">
                <a:extLst>
                  <a:ext uri="{FF2B5EF4-FFF2-40B4-BE49-F238E27FC236}">
                    <a16:creationId xmlns:a16="http://schemas.microsoft.com/office/drawing/2014/main" id="{E3E0FEE5-B6A8-4BDF-98A8-86B1A57884EF}"/>
                  </a:ext>
                </a:extLst>
              </p:cNvPr>
              <p:cNvSpPr>
                <a:spLocks noGrp="1" noRot="1" noChangeAspect="1" noMove="1" noResize="1" noEditPoints="1" noAdjustHandles="1" noChangeArrowheads="1" noChangeShapeType="1" noTextEdit="1"/>
              </p:cNvSpPr>
              <p:nvPr>
                <p:ph idx="1"/>
              </p:nvPr>
            </p:nvSpPr>
            <p:spPr>
              <a:xfrm>
                <a:off x="97970" y="2184853"/>
                <a:ext cx="5519193" cy="4351338"/>
              </a:xfrm>
              <a:blipFill>
                <a:blip r:embed="rId2"/>
                <a:stretch>
                  <a:fillRect l="-1989"/>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5212C6C1-3F24-4436-B5E0-4849D8414D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7164" y="1027906"/>
            <a:ext cx="6574836" cy="5479030"/>
          </a:xfrm>
          <a:prstGeom prst="rect">
            <a:avLst/>
          </a:prstGeom>
        </p:spPr>
      </p:pic>
      <p:sp>
        <p:nvSpPr>
          <p:cNvPr id="5" name="TextBox 4">
            <a:extLst>
              <a:ext uri="{FF2B5EF4-FFF2-40B4-BE49-F238E27FC236}">
                <a16:creationId xmlns:a16="http://schemas.microsoft.com/office/drawing/2014/main" id="{3C12C48B-AE46-416B-B9A3-C8C57A8F572A}"/>
              </a:ext>
            </a:extLst>
          </p:cNvPr>
          <p:cNvSpPr txBox="1"/>
          <p:nvPr/>
        </p:nvSpPr>
        <p:spPr>
          <a:xfrm>
            <a:off x="2019810" y="5091472"/>
            <a:ext cx="3409950" cy="923330"/>
          </a:xfrm>
          <a:prstGeom prst="rect">
            <a:avLst/>
          </a:prstGeom>
          <a:noFill/>
          <a:ln>
            <a:solidFill>
              <a:schemeClr val="tx1"/>
            </a:solidFill>
          </a:ln>
        </p:spPr>
        <p:txBody>
          <a:bodyPr wrap="square" rtlCol="0">
            <a:spAutoFit/>
          </a:bodyPr>
          <a:lstStyle/>
          <a:p>
            <a:r>
              <a:rPr lang="en-US" dirty="0"/>
              <a:t>6 species NCII extinction values +</a:t>
            </a:r>
          </a:p>
          <a:p>
            <a:r>
              <a:rPr lang="en-US" dirty="0"/>
              <a:t>Sea Salt extinction +</a:t>
            </a:r>
          </a:p>
          <a:p>
            <a:r>
              <a:rPr lang="en-US" dirty="0"/>
              <a:t>Rayleigh extinction</a:t>
            </a:r>
          </a:p>
        </p:txBody>
      </p:sp>
      <p:sp>
        <p:nvSpPr>
          <p:cNvPr id="6" name="Right Brace 5">
            <a:extLst>
              <a:ext uri="{FF2B5EF4-FFF2-40B4-BE49-F238E27FC236}">
                <a16:creationId xmlns:a16="http://schemas.microsoft.com/office/drawing/2014/main" id="{3B3EE2D1-9041-48D4-8CDA-C802302FEC89}"/>
              </a:ext>
            </a:extLst>
          </p:cNvPr>
          <p:cNvSpPr/>
          <p:nvPr/>
        </p:nvSpPr>
        <p:spPr>
          <a:xfrm flipH="1">
            <a:off x="5524387" y="5175676"/>
            <a:ext cx="794585" cy="754922"/>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A9CCB7F2-850E-482F-A21F-0C190654AA76}"/>
              </a:ext>
            </a:extLst>
          </p:cNvPr>
          <p:cNvSpPr>
            <a:spLocks noGrp="1"/>
          </p:cNvSpPr>
          <p:nvPr>
            <p:ph type="sldNum" sz="quarter" idx="12"/>
          </p:nvPr>
        </p:nvSpPr>
        <p:spPr/>
        <p:txBody>
          <a:bodyPr/>
          <a:lstStyle/>
          <a:p>
            <a:fld id="{A9559463-10BD-406E-B705-C8BC6CBB526C}" type="slidenum">
              <a:rPr lang="en-US" smtClean="0"/>
              <a:t>12</a:t>
            </a:fld>
            <a:endParaRPr lang="en-US"/>
          </a:p>
        </p:txBody>
      </p:sp>
    </p:spTree>
    <p:extLst>
      <p:ext uri="{BB962C8B-B14F-4D97-AF65-F5344CB8AC3E}">
        <p14:creationId xmlns:p14="http://schemas.microsoft.com/office/powerpoint/2010/main" val="431290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86A4F53-C28C-4EBE-B835-9FA34604558F}"/>
              </a:ext>
            </a:extLst>
          </p:cNvPr>
          <p:cNvSpPr txBox="1"/>
          <p:nvPr/>
        </p:nvSpPr>
        <p:spPr>
          <a:xfrm>
            <a:off x="1233593" y="566228"/>
            <a:ext cx="1552575" cy="646331"/>
          </a:xfrm>
          <a:prstGeom prst="rect">
            <a:avLst/>
          </a:prstGeom>
          <a:noFill/>
        </p:spPr>
        <p:txBody>
          <a:bodyPr wrap="square" rtlCol="0">
            <a:spAutoFit/>
          </a:bodyPr>
          <a:lstStyle/>
          <a:p>
            <a:r>
              <a:rPr lang="en-US" sz="3600" dirty="0" err="1"/>
              <a:t>Trijonis</a:t>
            </a:r>
            <a:endParaRPr lang="en-US" sz="3600" dirty="0"/>
          </a:p>
        </p:txBody>
      </p:sp>
      <p:sp>
        <p:nvSpPr>
          <p:cNvPr id="8" name="TextBox 7">
            <a:extLst>
              <a:ext uri="{FF2B5EF4-FFF2-40B4-BE49-F238E27FC236}">
                <a16:creationId xmlns:a16="http://schemas.microsoft.com/office/drawing/2014/main" id="{A22C93C5-6E6A-44DC-95AD-E1CB4DAAFCF7}"/>
              </a:ext>
            </a:extLst>
          </p:cNvPr>
          <p:cNvSpPr txBox="1"/>
          <p:nvPr/>
        </p:nvSpPr>
        <p:spPr>
          <a:xfrm>
            <a:off x="4079216" y="564471"/>
            <a:ext cx="1552575" cy="646331"/>
          </a:xfrm>
          <a:prstGeom prst="rect">
            <a:avLst/>
          </a:prstGeom>
          <a:noFill/>
        </p:spPr>
        <p:txBody>
          <a:bodyPr wrap="square" rtlCol="0">
            <a:spAutoFit/>
          </a:bodyPr>
          <a:lstStyle/>
          <a:p>
            <a:r>
              <a:rPr lang="en-US" sz="3600" dirty="0"/>
              <a:t>NCII</a:t>
            </a:r>
          </a:p>
        </p:txBody>
      </p:sp>
      <p:sp>
        <p:nvSpPr>
          <p:cNvPr id="9" name="TextBox 8">
            <a:extLst>
              <a:ext uri="{FF2B5EF4-FFF2-40B4-BE49-F238E27FC236}">
                <a16:creationId xmlns:a16="http://schemas.microsoft.com/office/drawing/2014/main" id="{FD3DC011-3435-4CF5-AAB7-69191019A79B}"/>
              </a:ext>
            </a:extLst>
          </p:cNvPr>
          <p:cNvSpPr txBox="1"/>
          <p:nvPr/>
        </p:nvSpPr>
        <p:spPr>
          <a:xfrm>
            <a:off x="6451445" y="280401"/>
            <a:ext cx="1924677" cy="1200329"/>
          </a:xfrm>
          <a:prstGeom prst="rect">
            <a:avLst/>
          </a:prstGeom>
          <a:noFill/>
        </p:spPr>
        <p:txBody>
          <a:bodyPr wrap="square" rtlCol="0">
            <a:spAutoFit/>
          </a:bodyPr>
          <a:lstStyle/>
          <a:p>
            <a:r>
              <a:rPr lang="en-US" sz="3600" dirty="0"/>
              <a:t>Natural-routine</a:t>
            </a:r>
          </a:p>
        </p:txBody>
      </p:sp>
      <p:cxnSp>
        <p:nvCxnSpPr>
          <p:cNvPr id="10" name="Straight Arrow Connector 9">
            <a:extLst>
              <a:ext uri="{FF2B5EF4-FFF2-40B4-BE49-F238E27FC236}">
                <a16:creationId xmlns:a16="http://schemas.microsoft.com/office/drawing/2014/main" id="{56F13A30-34ED-4359-8DCE-1BB5F38E688A}"/>
              </a:ext>
            </a:extLst>
          </p:cNvPr>
          <p:cNvCxnSpPr>
            <a:cxnSpLocks/>
            <a:stCxn id="16" idx="6"/>
            <a:endCxn id="15" idx="2"/>
          </p:cNvCxnSpPr>
          <p:nvPr/>
        </p:nvCxnSpPr>
        <p:spPr>
          <a:xfrm flipV="1">
            <a:off x="3015770" y="887636"/>
            <a:ext cx="562694" cy="1757"/>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7A6F8DC-D4A0-4623-8163-73DC6CB67BE8}"/>
              </a:ext>
            </a:extLst>
          </p:cNvPr>
          <p:cNvCxnSpPr>
            <a:cxnSpLocks/>
            <a:stCxn id="15" idx="6"/>
            <a:endCxn id="14" idx="2"/>
          </p:cNvCxnSpPr>
          <p:nvPr/>
        </p:nvCxnSpPr>
        <p:spPr>
          <a:xfrm flipV="1">
            <a:off x="5774976" y="880566"/>
            <a:ext cx="447550" cy="707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4645CCA3-01AA-4E06-A56C-29276EFB62AD}"/>
              </a:ext>
            </a:extLst>
          </p:cNvPr>
          <p:cNvSpPr/>
          <p:nvPr/>
        </p:nvSpPr>
        <p:spPr>
          <a:xfrm>
            <a:off x="6222526" y="85670"/>
            <a:ext cx="2196512" cy="158979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37C6242-A753-4949-85D3-8882A2613246}"/>
              </a:ext>
            </a:extLst>
          </p:cNvPr>
          <p:cNvSpPr/>
          <p:nvPr/>
        </p:nvSpPr>
        <p:spPr>
          <a:xfrm>
            <a:off x="3578464" y="92740"/>
            <a:ext cx="2196512" cy="158979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AF521E2-F3BF-4836-AEAA-73C788AA7AFD}"/>
              </a:ext>
            </a:extLst>
          </p:cNvPr>
          <p:cNvSpPr/>
          <p:nvPr/>
        </p:nvSpPr>
        <p:spPr>
          <a:xfrm>
            <a:off x="819258" y="94497"/>
            <a:ext cx="2196512" cy="158979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61F9EC8-79D4-4E26-B7C2-ECAF04A004AB}"/>
              </a:ext>
            </a:extLst>
          </p:cNvPr>
          <p:cNvSpPr txBox="1"/>
          <p:nvPr/>
        </p:nvSpPr>
        <p:spPr>
          <a:xfrm>
            <a:off x="3800609" y="2233259"/>
            <a:ext cx="2062504" cy="646331"/>
          </a:xfrm>
          <a:prstGeom prst="rect">
            <a:avLst/>
          </a:prstGeom>
          <a:noFill/>
        </p:spPr>
        <p:txBody>
          <a:bodyPr wrap="square" rtlCol="0">
            <a:spAutoFit/>
          </a:bodyPr>
          <a:lstStyle/>
          <a:p>
            <a:r>
              <a:rPr lang="en-US" sz="3600" dirty="0"/>
              <a:t>Threshold</a:t>
            </a:r>
          </a:p>
        </p:txBody>
      </p:sp>
      <p:sp>
        <p:nvSpPr>
          <p:cNvPr id="19" name="Oval 18">
            <a:extLst>
              <a:ext uri="{FF2B5EF4-FFF2-40B4-BE49-F238E27FC236}">
                <a16:creationId xmlns:a16="http://schemas.microsoft.com/office/drawing/2014/main" id="{9DCF6398-51DC-4963-8B9A-39E176DBCDEC}"/>
              </a:ext>
            </a:extLst>
          </p:cNvPr>
          <p:cNvSpPr/>
          <p:nvPr/>
        </p:nvSpPr>
        <p:spPr>
          <a:xfrm>
            <a:off x="3733605" y="1799936"/>
            <a:ext cx="2196512" cy="158979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E39053D-3EE4-4CC3-A50B-D6B3A9A1BECD}"/>
              </a:ext>
            </a:extLst>
          </p:cNvPr>
          <p:cNvSpPr txBox="1"/>
          <p:nvPr/>
        </p:nvSpPr>
        <p:spPr>
          <a:xfrm>
            <a:off x="6506015" y="1986593"/>
            <a:ext cx="1924677" cy="1200329"/>
          </a:xfrm>
          <a:prstGeom prst="rect">
            <a:avLst/>
          </a:prstGeom>
          <a:noFill/>
        </p:spPr>
        <p:txBody>
          <a:bodyPr wrap="square" rtlCol="0">
            <a:spAutoFit/>
          </a:bodyPr>
          <a:lstStyle/>
          <a:p>
            <a:r>
              <a:rPr lang="en-US" sz="3600" dirty="0"/>
              <a:t>Natural-episodic</a:t>
            </a:r>
          </a:p>
        </p:txBody>
      </p:sp>
      <p:sp>
        <p:nvSpPr>
          <p:cNvPr id="21" name="Oval 20">
            <a:extLst>
              <a:ext uri="{FF2B5EF4-FFF2-40B4-BE49-F238E27FC236}">
                <a16:creationId xmlns:a16="http://schemas.microsoft.com/office/drawing/2014/main" id="{7A89BDA4-7C00-4A71-B1D8-82FEFA4079BF}"/>
              </a:ext>
            </a:extLst>
          </p:cNvPr>
          <p:cNvSpPr/>
          <p:nvPr/>
        </p:nvSpPr>
        <p:spPr>
          <a:xfrm>
            <a:off x="6277096" y="1791862"/>
            <a:ext cx="2196512" cy="158979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283D8D6C-21B6-4751-84ED-D2968C2759CE}"/>
              </a:ext>
            </a:extLst>
          </p:cNvPr>
          <p:cNvCxnSpPr>
            <a:cxnSpLocks/>
            <a:stCxn id="19" idx="6"/>
            <a:endCxn id="21" idx="2"/>
          </p:cNvCxnSpPr>
          <p:nvPr/>
        </p:nvCxnSpPr>
        <p:spPr>
          <a:xfrm flipV="1">
            <a:off x="5930117" y="2586758"/>
            <a:ext cx="346979" cy="8074"/>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148AAC60-6C1D-4BBF-AAB0-BBE5D0EFDBD1}"/>
              </a:ext>
            </a:extLst>
          </p:cNvPr>
          <p:cNvSpPr txBox="1"/>
          <p:nvPr/>
        </p:nvSpPr>
        <p:spPr>
          <a:xfrm>
            <a:off x="6502298" y="3701811"/>
            <a:ext cx="1924677" cy="1200329"/>
          </a:xfrm>
          <a:prstGeom prst="rect">
            <a:avLst/>
          </a:prstGeom>
          <a:noFill/>
        </p:spPr>
        <p:txBody>
          <a:bodyPr wrap="square" rtlCol="0">
            <a:spAutoFit/>
          </a:bodyPr>
          <a:lstStyle/>
          <a:p>
            <a:r>
              <a:rPr lang="en-US" sz="3600" dirty="0"/>
              <a:t>Anthro-</a:t>
            </a:r>
            <a:r>
              <a:rPr lang="en-US" sz="3600" dirty="0" err="1"/>
              <a:t>pogenic</a:t>
            </a:r>
            <a:endParaRPr lang="en-US" sz="3600" dirty="0"/>
          </a:p>
        </p:txBody>
      </p:sp>
      <p:sp>
        <p:nvSpPr>
          <p:cNvPr id="31" name="Oval 30">
            <a:extLst>
              <a:ext uri="{FF2B5EF4-FFF2-40B4-BE49-F238E27FC236}">
                <a16:creationId xmlns:a16="http://schemas.microsoft.com/office/drawing/2014/main" id="{7D8EA8A7-C447-484F-B399-9C7D56A754EB}"/>
              </a:ext>
            </a:extLst>
          </p:cNvPr>
          <p:cNvSpPr/>
          <p:nvPr/>
        </p:nvSpPr>
        <p:spPr>
          <a:xfrm>
            <a:off x="6273379" y="3507080"/>
            <a:ext cx="2196512" cy="158979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F276D8A0-B58F-44FA-BB45-596067056F35}"/>
              </a:ext>
            </a:extLst>
          </p:cNvPr>
          <p:cNvCxnSpPr>
            <a:cxnSpLocks/>
          </p:cNvCxnSpPr>
          <p:nvPr/>
        </p:nvCxnSpPr>
        <p:spPr>
          <a:xfrm>
            <a:off x="5363483" y="5168775"/>
            <a:ext cx="3840411"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Plus Sign 34">
            <a:extLst>
              <a:ext uri="{FF2B5EF4-FFF2-40B4-BE49-F238E27FC236}">
                <a16:creationId xmlns:a16="http://schemas.microsoft.com/office/drawing/2014/main" id="{3F9D992E-DEA1-4210-ABD3-DBD1DBD5170B}"/>
              </a:ext>
            </a:extLst>
          </p:cNvPr>
          <p:cNvSpPr/>
          <p:nvPr/>
        </p:nvSpPr>
        <p:spPr>
          <a:xfrm>
            <a:off x="5434789" y="4377943"/>
            <a:ext cx="856648" cy="790832"/>
          </a:xfrm>
          <a:prstGeom prst="mathPl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ADCA3128-DD7C-42F5-9E88-427660753D50}"/>
              </a:ext>
            </a:extLst>
          </p:cNvPr>
          <p:cNvSpPr txBox="1"/>
          <p:nvPr/>
        </p:nvSpPr>
        <p:spPr>
          <a:xfrm>
            <a:off x="6864207" y="5659868"/>
            <a:ext cx="1924677" cy="646331"/>
          </a:xfrm>
          <a:prstGeom prst="rect">
            <a:avLst/>
          </a:prstGeom>
          <a:noFill/>
        </p:spPr>
        <p:txBody>
          <a:bodyPr wrap="square" rtlCol="0">
            <a:spAutoFit/>
          </a:bodyPr>
          <a:lstStyle/>
          <a:p>
            <a:r>
              <a:rPr lang="en-US" sz="3600" dirty="0"/>
              <a:t>Haze</a:t>
            </a:r>
          </a:p>
        </p:txBody>
      </p:sp>
      <p:sp>
        <p:nvSpPr>
          <p:cNvPr id="38" name="Oval 37">
            <a:extLst>
              <a:ext uri="{FF2B5EF4-FFF2-40B4-BE49-F238E27FC236}">
                <a16:creationId xmlns:a16="http://schemas.microsoft.com/office/drawing/2014/main" id="{7022C3E1-65D6-4D59-9811-001B65CA1A54}"/>
              </a:ext>
            </a:extLst>
          </p:cNvPr>
          <p:cNvSpPr/>
          <p:nvPr/>
        </p:nvSpPr>
        <p:spPr>
          <a:xfrm>
            <a:off x="6329528" y="5238021"/>
            <a:ext cx="2196512" cy="1589791"/>
          </a:xfrm>
          <a:prstGeom prst="ellipse">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39CC8CA8-5F2E-45FB-9FF7-530ABF3BB5F2}"/>
              </a:ext>
            </a:extLst>
          </p:cNvPr>
          <p:cNvSpPr>
            <a:spLocks noGrp="1"/>
          </p:cNvSpPr>
          <p:nvPr>
            <p:ph type="sldNum" sz="quarter" idx="12"/>
          </p:nvPr>
        </p:nvSpPr>
        <p:spPr/>
        <p:txBody>
          <a:bodyPr/>
          <a:lstStyle/>
          <a:p>
            <a:fld id="{A9559463-10BD-406E-B705-C8BC6CBB526C}" type="slidenum">
              <a:rPr lang="en-US" smtClean="0"/>
              <a:t>13</a:t>
            </a:fld>
            <a:endParaRPr lang="en-US"/>
          </a:p>
        </p:txBody>
      </p:sp>
    </p:spTree>
    <p:extLst>
      <p:ext uri="{BB962C8B-B14F-4D97-AF65-F5344CB8AC3E}">
        <p14:creationId xmlns:p14="http://schemas.microsoft.com/office/powerpoint/2010/main" val="3930111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C741E-AD12-4DD6-8502-1E2B33EB2F76}"/>
              </a:ext>
            </a:extLst>
          </p:cNvPr>
          <p:cNvSpPr>
            <a:spLocks noGrp="1"/>
          </p:cNvSpPr>
          <p:nvPr>
            <p:ph type="title"/>
          </p:nvPr>
        </p:nvSpPr>
        <p:spPr/>
        <p:txBody>
          <a:bodyPr/>
          <a:lstStyle/>
          <a:p>
            <a:r>
              <a:rPr lang="en-US" dirty="0"/>
              <a:t>Anthropogenic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5FDC2F5-8CAB-4EF3-B989-F5D4E5EE57F2}"/>
                  </a:ext>
                </a:extLst>
              </p:cNvPr>
              <p:cNvSpPr>
                <a:spLocks noGrp="1"/>
              </p:cNvSpPr>
              <p:nvPr>
                <p:ph idx="1"/>
              </p:nvPr>
            </p:nvSpPr>
            <p:spPr>
              <a:xfrm>
                <a:off x="838200" y="1825624"/>
                <a:ext cx="10515600" cy="5032375"/>
              </a:xfrm>
            </p:spPr>
            <p:txBody>
              <a:bodyPr>
                <a:normAutofit fontScale="92500" lnSpcReduction="20000"/>
              </a:bodyPr>
              <a:lstStyle/>
              <a:p>
                <a:r>
                  <a:rPr lang="en-US" dirty="0"/>
                  <a:t>Remaining contribution in considered anthropogenic</a:t>
                </a:r>
              </a:p>
              <a:p>
                <a:pPr lvl="1"/>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𝑒𝑥𝑡</m:t>
                        </m:r>
                      </m:e>
                      <m:sub>
                        <m:r>
                          <a:rPr lang="en-US" b="0" i="1" smtClean="0">
                            <a:latin typeface="Cambria Math" panose="02040503050406030204" pitchFamily="18" charset="0"/>
                          </a:rPr>
                          <m:t>𝑎𝑛𝑡h𝑟𝑜</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𝑒𝑥𝑡</m:t>
                        </m:r>
                      </m:e>
                      <m:sub>
                        <m:r>
                          <a:rPr lang="en-US" b="0" i="1" smtClean="0">
                            <a:latin typeface="Cambria Math" panose="02040503050406030204" pitchFamily="18" charset="0"/>
                          </a:rPr>
                          <m:t>𝑡𝑜𝑡𝑎𝑙</m:t>
                        </m:r>
                      </m:sub>
                    </m:sSub>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𝑒𝑥𝑡</m:t>
                        </m:r>
                      </m:e>
                      <m:sub>
                        <m:r>
                          <a:rPr lang="en-US" b="0" i="1" smtClean="0">
                            <a:latin typeface="Cambria Math" panose="02040503050406030204" pitchFamily="18" charset="0"/>
                          </a:rPr>
                          <m:t>𝑛𝑎𝑡𝑢𝑟𝑎𝑙</m:t>
                        </m:r>
                      </m:sub>
                    </m:sSub>
                  </m:oMath>
                </a14:m>
                <a:r>
                  <a:rPr lang="en-US" dirty="0"/>
                  <a:t> (in light extinction units, Mm-1)</a:t>
                </a:r>
              </a:p>
              <a:p>
                <a:r>
                  <a:rPr lang="en-US" dirty="0"/>
                  <a:t>Days are ranked based on “delta </a:t>
                </a:r>
                <a:r>
                  <a:rPr lang="en-US" dirty="0" err="1"/>
                  <a:t>deciview</a:t>
                </a:r>
                <a:r>
                  <a:rPr lang="en-US" dirty="0"/>
                  <a:t>” impairment</a:t>
                </a:r>
              </a:p>
              <a:p>
                <a:pPr lvl="1"/>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𝑑𝑣</m:t>
                        </m:r>
                      </m:e>
                      <m:sub>
                        <m:r>
                          <a:rPr lang="en-US" b="0" i="1" smtClean="0">
                            <a:latin typeface="Cambria Math" panose="02040503050406030204" pitchFamily="18" charset="0"/>
                          </a:rPr>
                          <m:t>𝑎𝑛𝑡h𝑟𝑜</m:t>
                        </m:r>
                      </m:sub>
                    </m:sSub>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𝑑𝑣</m:t>
                        </m:r>
                      </m:e>
                      <m:sub>
                        <m:r>
                          <a:rPr lang="en-US" b="0" i="1" smtClean="0">
                            <a:latin typeface="Cambria Math" panose="02040503050406030204" pitchFamily="18" charset="0"/>
                          </a:rPr>
                          <m:t>𝑡𝑜𝑡𝑎𝑙</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𝑑𝑣</m:t>
                        </m:r>
                      </m:e>
                      <m:sub>
                        <m:r>
                          <a:rPr lang="en-US" b="0" i="1" smtClean="0">
                            <a:latin typeface="Cambria Math" panose="02040503050406030204" pitchFamily="18" charset="0"/>
                          </a:rPr>
                          <m:t>𝑛𝑎𝑡𝑢𝑟𝑎𝑙</m:t>
                        </m:r>
                      </m:sub>
                    </m:sSub>
                  </m:oMath>
                </a14:m>
                <a:r>
                  <a:rPr lang="en-US" dirty="0"/>
                  <a:t> (in </a:t>
                </a:r>
                <a:r>
                  <a:rPr lang="en-US" dirty="0" err="1"/>
                  <a:t>deciviews</a:t>
                </a:r>
                <a:r>
                  <a:rPr lang="en-US" dirty="0"/>
                  <a:t>)</a:t>
                </a:r>
              </a:p>
              <a:p>
                <a:pPr lvl="1"/>
                <a14:m>
                  <m:oMath xmlns:m="http://schemas.openxmlformats.org/officeDocument/2006/math">
                    <m:r>
                      <a:rPr lang="en-US" b="0" i="1" smtClean="0">
                        <a:latin typeface="Cambria Math" panose="02040503050406030204" pitchFamily="18" charset="0"/>
                      </a:rPr>
                      <m:t>𝑑𝑣</m:t>
                    </m:r>
                    <m:r>
                      <a:rPr lang="en-US" b="0" i="1" smtClean="0">
                        <a:latin typeface="Cambria Math" panose="02040503050406030204" pitchFamily="18" charset="0"/>
                      </a:rPr>
                      <m:t>=10×</m:t>
                    </m:r>
                    <m:r>
                      <m:rPr>
                        <m:sty m:val="p"/>
                      </m:rPr>
                      <a:rPr lang="en-US" b="0" i="0" smtClean="0">
                        <a:latin typeface="Cambria Math" panose="02040503050406030204" pitchFamily="18" charset="0"/>
                        <a:ea typeface="Cambria Math" panose="02040503050406030204" pitchFamily="18" charset="0"/>
                      </a:rPr>
                      <m:t>log</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𝑒𝑥𝑡</m:t>
                        </m:r>
                      </m:num>
                      <m:den>
                        <m:r>
                          <a:rPr lang="en-US" b="0" i="1" smtClean="0">
                            <a:latin typeface="Cambria Math" panose="02040503050406030204" pitchFamily="18" charset="0"/>
                            <a:ea typeface="Cambria Math" panose="02040503050406030204" pitchFamily="18" charset="0"/>
                          </a:rPr>
                          <m:t>10</m:t>
                        </m:r>
                      </m:den>
                    </m:f>
                    <m:r>
                      <a:rPr lang="en-US" b="0" i="1" smtClean="0">
                        <a:latin typeface="Cambria Math" panose="02040503050406030204" pitchFamily="18" charset="0"/>
                        <a:ea typeface="Cambria Math" panose="02040503050406030204" pitchFamily="18" charset="0"/>
                      </a:rPr>
                      <m:t>)</m:t>
                    </m:r>
                  </m:oMath>
                </a14:m>
                <a:endParaRPr lang="en-US" dirty="0"/>
              </a:p>
              <a:p>
                <a:r>
                  <a:rPr lang="en-US" dirty="0"/>
                  <a:t>The highest 20% of days, are most impaired days (MIDs)</a:t>
                </a:r>
              </a:p>
              <a:p>
                <a:r>
                  <a:rPr lang="en-US" dirty="0"/>
                  <a:t>Since log is a slow growing function, </a:t>
                </a:r>
                <a:r>
                  <a:rPr lang="en-US" i="1" dirty="0" err="1"/>
                  <a:t>dv</a:t>
                </a:r>
                <a:r>
                  <a:rPr lang="en-US" i="1" baseline="-25000" dirty="0" err="1"/>
                  <a:t>anthro</a:t>
                </a:r>
                <a:r>
                  <a:rPr lang="en-US" dirty="0"/>
                  <a:t> becomes more significant when </a:t>
                </a:r>
                <a:r>
                  <a:rPr lang="en-US" i="1" dirty="0" err="1"/>
                  <a:t>dv</a:t>
                </a:r>
                <a:r>
                  <a:rPr lang="en-US" i="1" baseline="-25000" dirty="0" err="1"/>
                  <a:t>total</a:t>
                </a:r>
                <a:r>
                  <a:rPr lang="en-US" dirty="0"/>
                  <a:t> is considerably larger than </a:t>
                </a:r>
                <a:r>
                  <a:rPr lang="en-US" i="1" dirty="0" err="1"/>
                  <a:t>dv</a:t>
                </a:r>
                <a:r>
                  <a:rPr lang="en-US" i="1" baseline="-25000" dirty="0" err="1"/>
                  <a:t>natural</a:t>
                </a:r>
                <a:endParaRPr lang="en-US" i="1" baseline="-25000" dirty="0"/>
              </a:p>
              <a:p>
                <a:r>
                  <a:rPr lang="en-US" dirty="0"/>
                  <a:t>MIDs tend to be days with lower natural contributions:</a:t>
                </a:r>
              </a:p>
              <a:p>
                <a:r>
                  <a:rPr lang="en-US" dirty="0"/>
                  <a:t>“Reduction of anthropogenic light extinction on days with high natural light extinction will not be as perceptible as reductions of anthropogenic contributions on days with low natural contributions.”</a:t>
                </a:r>
              </a:p>
              <a:p>
                <a:pPr lvl="1"/>
                <a:r>
                  <a:rPr lang="en-US" dirty="0">
                    <a:hlinkClick r:id="rId2"/>
                  </a:rPr>
                  <a:t>https://www.epa.gov/sites/production/files/2016-07/documents/draft_regional_haze_guidance_july_2016.pdf</a:t>
                </a:r>
                <a:endParaRPr lang="en-US" dirty="0"/>
              </a:p>
              <a:p>
                <a:endParaRPr lang="en-US" dirty="0"/>
              </a:p>
            </p:txBody>
          </p:sp>
        </mc:Choice>
        <mc:Fallback xmlns="">
          <p:sp>
            <p:nvSpPr>
              <p:cNvPr id="3" name="Content Placeholder 2">
                <a:extLst>
                  <a:ext uri="{FF2B5EF4-FFF2-40B4-BE49-F238E27FC236}">
                    <a16:creationId xmlns:a16="http://schemas.microsoft.com/office/drawing/2014/main" id="{E5FDC2F5-8CAB-4EF3-B989-F5D4E5EE57F2}"/>
                  </a:ext>
                </a:extLst>
              </p:cNvPr>
              <p:cNvSpPr>
                <a:spLocks noGrp="1" noRot="1" noChangeAspect="1" noMove="1" noResize="1" noEditPoints="1" noAdjustHandles="1" noChangeArrowheads="1" noChangeShapeType="1" noTextEdit="1"/>
              </p:cNvSpPr>
              <p:nvPr>
                <p:ph idx="1"/>
              </p:nvPr>
            </p:nvSpPr>
            <p:spPr>
              <a:xfrm>
                <a:off x="838200" y="1825624"/>
                <a:ext cx="10515600" cy="5032375"/>
              </a:xfrm>
              <a:blipFill>
                <a:blip r:embed="rId3"/>
                <a:stretch>
                  <a:fillRect l="-928" t="-3027" r="-133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86A3FA2-7C33-47EE-8103-F739C525CB0E}"/>
              </a:ext>
            </a:extLst>
          </p:cNvPr>
          <p:cNvSpPr>
            <a:spLocks noGrp="1"/>
          </p:cNvSpPr>
          <p:nvPr>
            <p:ph type="sldNum" sz="quarter" idx="12"/>
          </p:nvPr>
        </p:nvSpPr>
        <p:spPr/>
        <p:txBody>
          <a:bodyPr/>
          <a:lstStyle/>
          <a:p>
            <a:fld id="{A9559463-10BD-406E-B705-C8BC6CBB526C}" type="slidenum">
              <a:rPr lang="en-US" smtClean="0"/>
              <a:t>14</a:t>
            </a:fld>
            <a:endParaRPr lang="en-US" dirty="0"/>
          </a:p>
        </p:txBody>
      </p:sp>
    </p:spTree>
    <p:extLst>
      <p:ext uri="{BB962C8B-B14F-4D97-AF65-F5344CB8AC3E}">
        <p14:creationId xmlns:p14="http://schemas.microsoft.com/office/powerpoint/2010/main" val="947550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EF93C-71E8-4328-80E6-09CC4662DD63}"/>
              </a:ext>
            </a:extLst>
          </p:cNvPr>
          <p:cNvSpPr>
            <a:spLocks noGrp="1"/>
          </p:cNvSpPr>
          <p:nvPr>
            <p:ph type="title"/>
          </p:nvPr>
        </p:nvSpPr>
        <p:spPr/>
        <p:txBody>
          <a:bodyPr/>
          <a:lstStyle/>
          <a:p>
            <a:r>
              <a:rPr lang="en-US" dirty="0"/>
              <a:t>2064 Endpoint</a:t>
            </a:r>
          </a:p>
        </p:txBody>
      </p:sp>
      <p:sp>
        <p:nvSpPr>
          <p:cNvPr id="3" name="Content Placeholder 2">
            <a:extLst>
              <a:ext uri="{FF2B5EF4-FFF2-40B4-BE49-F238E27FC236}">
                <a16:creationId xmlns:a16="http://schemas.microsoft.com/office/drawing/2014/main" id="{E883CD8B-7A70-42C8-A377-9E5389E8A58C}"/>
              </a:ext>
            </a:extLst>
          </p:cNvPr>
          <p:cNvSpPr>
            <a:spLocks noGrp="1"/>
          </p:cNvSpPr>
          <p:nvPr>
            <p:ph idx="1"/>
          </p:nvPr>
        </p:nvSpPr>
        <p:spPr/>
        <p:txBody>
          <a:bodyPr/>
          <a:lstStyle/>
          <a:p>
            <a:r>
              <a:rPr lang="en-US" dirty="0"/>
              <a:t>“we averaged the daily natural (the sum of “episodic” and “routine”) light extinction estimates on the 20 percent most impaired days in each year from 2000 to 2014 to determine new estimates of natural visibility conditions.”</a:t>
            </a:r>
          </a:p>
          <a:p>
            <a:r>
              <a:rPr lang="en-US" dirty="0"/>
              <a:t>Only the natural (no anthropogenic) portions of the most impaired days from 2000-2014 =&gt; natural visibility</a:t>
            </a:r>
          </a:p>
          <a:p>
            <a:endParaRPr lang="en-US" dirty="0"/>
          </a:p>
        </p:txBody>
      </p:sp>
      <p:sp>
        <p:nvSpPr>
          <p:cNvPr id="4" name="Slide Number Placeholder 3">
            <a:extLst>
              <a:ext uri="{FF2B5EF4-FFF2-40B4-BE49-F238E27FC236}">
                <a16:creationId xmlns:a16="http://schemas.microsoft.com/office/drawing/2014/main" id="{6ACAD6F6-25EA-4C7C-B229-77611CF9F22B}"/>
              </a:ext>
            </a:extLst>
          </p:cNvPr>
          <p:cNvSpPr>
            <a:spLocks noGrp="1"/>
          </p:cNvSpPr>
          <p:nvPr>
            <p:ph type="sldNum" sz="quarter" idx="12"/>
          </p:nvPr>
        </p:nvSpPr>
        <p:spPr/>
        <p:txBody>
          <a:bodyPr/>
          <a:lstStyle/>
          <a:p>
            <a:fld id="{A9559463-10BD-406E-B705-C8BC6CBB526C}" type="slidenum">
              <a:rPr lang="en-US" smtClean="0"/>
              <a:t>15</a:t>
            </a:fld>
            <a:endParaRPr lang="en-US"/>
          </a:p>
        </p:txBody>
      </p:sp>
    </p:spTree>
    <p:extLst>
      <p:ext uri="{BB962C8B-B14F-4D97-AF65-F5344CB8AC3E}">
        <p14:creationId xmlns:p14="http://schemas.microsoft.com/office/powerpoint/2010/main" val="789187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C7AB6-5361-46E2-BF3F-598E6515B9C6}"/>
              </a:ext>
            </a:extLst>
          </p:cNvPr>
          <p:cNvSpPr>
            <a:spLocks noGrp="1"/>
          </p:cNvSpPr>
          <p:nvPr>
            <p:ph type="title"/>
          </p:nvPr>
        </p:nvSpPr>
        <p:spPr/>
        <p:txBody>
          <a:bodyPr/>
          <a:lstStyle/>
          <a:p>
            <a:r>
              <a:rPr lang="en-US" dirty="0"/>
              <a:t>Metric Topics</a:t>
            </a:r>
          </a:p>
        </p:txBody>
      </p:sp>
      <p:sp>
        <p:nvSpPr>
          <p:cNvPr id="3" name="Text Placeholder 2">
            <a:extLst>
              <a:ext uri="{FF2B5EF4-FFF2-40B4-BE49-F238E27FC236}">
                <a16:creationId xmlns:a16="http://schemas.microsoft.com/office/drawing/2014/main" id="{16EE7830-88C4-47AB-A020-704514F8DB06}"/>
              </a:ext>
            </a:extLst>
          </p:cNvPr>
          <p:cNvSpPr>
            <a:spLocks noGrp="1"/>
          </p:cNvSpPr>
          <p:nvPr>
            <p:ph type="body" idx="1"/>
          </p:nvPr>
        </p:nvSpPr>
        <p:spPr>
          <a:xfrm>
            <a:off x="831850" y="4589463"/>
            <a:ext cx="10515600" cy="1500187"/>
          </a:xfrm>
        </p:spPr>
        <p:txBody>
          <a:bodyPr/>
          <a:lstStyle/>
          <a:p>
            <a:r>
              <a:rPr lang="en-US" dirty="0"/>
              <a:t>Metric run-through</a:t>
            </a:r>
          </a:p>
          <a:p>
            <a:r>
              <a:rPr lang="en-US" b="1" u="sng" dirty="0"/>
              <a:t>Alternate </a:t>
            </a:r>
            <a:r>
              <a:rPr lang="en-US" b="1" u="sng" dirty="0" err="1"/>
              <a:t>Trijonis</a:t>
            </a:r>
            <a:r>
              <a:rPr lang="en-US" b="1" u="sng" dirty="0"/>
              <a:t> values</a:t>
            </a:r>
          </a:p>
          <a:p>
            <a:r>
              <a:rPr lang="en-US" dirty="0"/>
              <a:t>Future episodic scenarios</a:t>
            </a:r>
          </a:p>
        </p:txBody>
      </p:sp>
      <p:sp>
        <p:nvSpPr>
          <p:cNvPr id="4" name="Slide Number Placeholder 3">
            <a:extLst>
              <a:ext uri="{FF2B5EF4-FFF2-40B4-BE49-F238E27FC236}">
                <a16:creationId xmlns:a16="http://schemas.microsoft.com/office/drawing/2014/main" id="{09E42E26-0ECB-4EA2-A88F-AFB1FE99B492}"/>
              </a:ext>
            </a:extLst>
          </p:cNvPr>
          <p:cNvSpPr>
            <a:spLocks noGrp="1"/>
          </p:cNvSpPr>
          <p:nvPr>
            <p:ph type="sldNum" sz="quarter" idx="12"/>
          </p:nvPr>
        </p:nvSpPr>
        <p:spPr/>
        <p:txBody>
          <a:bodyPr/>
          <a:lstStyle/>
          <a:p>
            <a:fld id="{A9559463-10BD-406E-B705-C8BC6CBB526C}" type="slidenum">
              <a:rPr lang="en-US" smtClean="0"/>
              <a:t>16</a:t>
            </a:fld>
            <a:endParaRPr lang="en-US"/>
          </a:p>
        </p:txBody>
      </p:sp>
    </p:spTree>
    <p:extLst>
      <p:ext uri="{BB962C8B-B14F-4D97-AF65-F5344CB8AC3E}">
        <p14:creationId xmlns:p14="http://schemas.microsoft.com/office/powerpoint/2010/main" val="2815313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B8ED4-1AA6-4235-B970-27DDCBF19205}"/>
              </a:ext>
            </a:extLst>
          </p:cNvPr>
          <p:cNvSpPr>
            <a:spLocks noGrp="1"/>
          </p:cNvSpPr>
          <p:nvPr>
            <p:ph type="title"/>
          </p:nvPr>
        </p:nvSpPr>
        <p:spPr/>
        <p:txBody>
          <a:bodyPr/>
          <a:lstStyle/>
          <a:p>
            <a:r>
              <a:rPr lang="en-US" dirty="0"/>
              <a:t>Alternate </a:t>
            </a:r>
            <a:r>
              <a:rPr lang="en-US" dirty="0" err="1"/>
              <a:t>Trijonis</a:t>
            </a:r>
            <a:r>
              <a:rPr lang="en-US" dirty="0"/>
              <a:t> values (natural conditions)</a:t>
            </a:r>
          </a:p>
        </p:txBody>
      </p:sp>
      <p:sp>
        <p:nvSpPr>
          <p:cNvPr id="3" name="Content Placeholder 2">
            <a:extLst>
              <a:ext uri="{FF2B5EF4-FFF2-40B4-BE49-F238E27FC236}">
                <a16:creationId xmlns:a16="http://schemas.microsoft.com/office/drawing/2014/main" id="{712A5499-A804-4E5B-B99E-3DC748E7FCCC}"/>
              </a:ext>
            </a:extLst>
          </p:cNvPr>
          <p:cNvSpPr>
            <a:spLocks noGrp="1"/>
          </p:cNvSpPr>
          <p:nvPr>
            <p:ph idx="1"/>
          </p:nvPr>
        </p:nvSpPr>
        <p:spPr/>
        <p:txBody>
          <a:bodyPr/>
          <a:lstStyle/>
          <a:p>
            <a:r>
              <a:rPr lang="en-US" dirty="0"/>
              <a:t>Tried a “clearest days as natural” assumption</a:t>
            </a:r>
          </a:p>
          <a:p>
            <a:r>
              <a:rPr lang="en-US" dirty="0"/>
              <a:t>Used the mean of each species on the clearest days (2000-2017) to suggest alternate </a:t>
            </a:r>
            <a:r>
              <a:rPr lang="en-US" dirty="0" err="1"/>
              <a:t>Trijonis</a:t>
            </a:r>
            <a:r>
              <a:rPr lang="en-US" dirty="0"/>
              <a:t> inputs</a:t>
            </a:r>
          </a:p>
          <a:p>
            <a:pPr lvl="1"/>
            <a:r>
              <a:rPr lang="en-US" dirty="0"/>
              <a:t>(also considered the lowest 20%-</a:t>
            </a:r>
            <a:r>
              <a:rPr lang="en-US" dirty="0" err="1"/>
              <a:t>ile</a:t>
            </a:r>
            <a:r>
              <a:rPr lang="en-US" dirty="0"/>
              <a:t> of each species as “natural”)</a:t>
            </a:r>
          </a:p>
          <a:p>
            <a:r>
              <a:rPr lang="en-US" dirty="0"/>
              <a:t>Calculate the NCII numbers as is currently done</a:t>
            </a:r>
          </a:p>
          <a:p>
            <a:r>
              <a:rPr lang="en-US" dirty="0"/>
              <a:t>This establishes new “natural-routine” portions, and also affects the endpoint</a:t>
            </a:r>
          </a:p>
          <a:p>
            <a:endParaRPr lang="en-US" dirty="0"/>
          </a:p>
        </p:txBody>
      </p:sp>
      <p:sp>
        <p:nvSpPr>
          <p:cNvPr id="4" name="Slide Number Placeholder 3">
            <a:extLst>
              <a:ext uri="{FF2B5EF4-FFF2-40B4-BE49-F238E27FC236}">
                <a16:creationId xmlns:a16="http://schemas.microsoft.com/office/drawing/2014/main" id="{048087C8-CEBC-4A66-8DD7-D0DE7B7A328C}"/>
              </a:ext>
            </a:extLst>
          </p:cNvPr>
          <p:cNvSpPr>
            <a:spLocks noGrp="1"/>
          </p:cNvSpPr>
          <p:nvPr>
            <p:ph type="sldNum" sz="quarter" idx="12"/>
          </p:nvPr>
        </p:nvSpPr>
        <p:spPr/>
        <p:txBody>
          <a:bodyPr/>
          <a:lstStyle/>
          <a:p>
            <a:fld id="{A9559463-10BD-406E-B705-C8BC6CBB526C}" type="slidenum">
              <a:rPr lang="en-US" smtClean="0"/>
              <a:t>17</a:t>
            </a:fld>
            <a:endParaRPr lang="en-US"/>
          </a:p>
        </p:txBody>
      </p:sp>
    </p:spTree>
    <p:extLst>
      <p:ext uri="{BB962C8B-B14F-4D97-AF65-F5344CB8AC3E}">
        <p14:creationId xmlns:p14="http://schemas.microsoft.com/office/powerpoint/2010/main" val="436525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BD2D09-9791-455D-9D13-10FB9978D9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cxnSp>
        <p:nvCxnSpPr>
          <p:cNvPr id="7" name="Straight Arrow Connector 6">
            <a:extLst>
              <a:ext uri="{FF2B5EF4-FFF2-40B4-BE49-F238E27FC236}">
                <a16:creationId xmlns:a16="http://schemas.microsoft.com/office/drawing/2014/main" id="{488B3652-DF2E-48BC-AE8A-0C394F636157}"/>
              </a:ext>
            </a:extLst>
          </p:cNvPr>
          <p:cNvCxnSpPr>
            <a:cxnSpLocks/>
          </p:cNvCxnSpPr>
          <p:nvPr/>
        </p:nvCxnSpPr>
        <p:spPr>
          <a:xfrm>
            <a:off x="584791" y="5092995"/>
            <a:ext cx="861237" cy="81870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21F93E7-3FA0-461F-9A08-ED56137A1CFB}"/>
              </a:ext>
            </a:extLst>
          </p:cNvPr>
          <p:cNvSpPr txBox="1"/>
          <p:nvPr/>
        </p:nvSpPr>
        <p:spPr>
          <a:xfrm>
            <a:off x="72407" y="4723663"/>
            <a:ext cx="1024768" cy="369332"/>
          </a:xfrm>
          <a:prstGeom prst="rect">
            <a:avLst/>
          </a:prstGeom>
          <a:noFill/>
        </p:spPr>
        <p:txBody>
          <a:bodyPr wrap="none" rtlCol="0">
            <a:spAutoFit/>
          </a:bodyPr>
          <a:lstStyle/>
          <a:p>
            <a:r>
              <a:rPr lang="en-US" dirty="0" err="1">
                <a:solidFill>
                  <a:srgbClr val="FF0000"/>
                </a:solidFill>
              </a:rPr>
              <a:t>Trijonis</a:t>
            </a:r>
            <a:r>
              <a:rPr lang="en-US" dirty="0">
                <a:solidFill>
                  <a:srgbClr val="FF0000"/>
                </a:solidFill>
              </a:rPr>
              <a:t> #</a:t>
            </a:r>
          </a:p>
        </p:txBody>
      </p:sp>
      <p:sp>
        <p:nvSpPr>
          <p:cNvPr id="2" name="TextBox 1">
            <a:extLst>
              <a:ext uri="{FF2B5EF4-FFF2-40B4-BE49-F238E27FC236}">
                <a16:creationId xmlns:a16="http://schemas.microsoft.com/office/drawing/2014/main" id="{3072871E-03BA-4F15-A98C-9DB54DA17694}"/>
              </a:ext>
            </a:extLst>
          </p:cNvPr>
          <p:cNvSpPr txBox="1"/>
          <p:nvPr/>
        </p:nvSpPr>
        <p:spPr>
          <a:xfrm rot="-5400000">
            <a:off x="-392540" y="3022530"/>
            <a:ext cx="2815899" cy="369332"/>
          </a:xfrm>
          <a:prstGeom prst="rect">
            <a:avLst/>
          </a:prstGeom>
          <a:solidFill>
            <a:schemeClr val="bg1"/>
          </a:solidFill>
        </p:spPr>
        <p:txBody>
          <a:bodyPr wrap="none" rtlCol="0">
            <a:spAutoFit/>
          </a:bodyPr>
          <a:lstStyle/>
          <a:p>
            <a:r>
              <a:rPr lang="en-US" dirty="0"/>
              <a:t>Ammonium Sulfate (µg/m</a:t>
            </a:r>
            <a:r>
              <a:rPr lang="en-US" baseline="30000" dirty="0"/>
              <a:t>3</a:t>
            </a:r>
            <a:r>
              <a:rPr lang="en-US" dirty="0"/>
              <a:t>)</a:t>
            </a:r>
          </a:p>
        </p:txBody>
      </p:sp>
    </p:spTree>
    <p:extLst>
      <p:ext uri="{BB962C8B-B14F-4D97-AF65-F5344CB8AC3E}">
        <p14:creationId xmlns:p14="http://schemas.microsoft.com/office/powerpoint/2010/main" val="2876487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2C41327-A878-4137-98DF-A92D0651F6EB}"/>
              </a:ext>
            </a:extLst>
          </p:cNvPr>
          <p:cNvGraphicFramePr>
            <a:graphicFrameLocks noGrp="1"/>
          </p:cNvGraphicFramePr>
          <p:nvPr>
            <p:extLst>
              <p:ext uri="{D42A27DB-BD31-4B8C-83A1-F6EECF244321}">
                <p14:modId xmlns:p14="http://schemas.microsoft.com/office/powerpoint/2010/main" val="2341345313"/>
              </p:ext>
            </p:extLst>
          </p:nvPr>
        </p:nvGraphicFramePr>
        <p:xfrm>
          <a:off x="1011218" y="311972"/>
          <a:ext cx="10391890" cy="6465356"/>
        </p:xfrm>
        <a:graphic>
          <a:graphicData uri="http://schemas.openxmlformats.org/drawingml/2006/table">
            <a:tbl>
              <a:tblPr/>
              <a:tblGrid>
                <a:gridCol w="664196">
                  <a:extLst>
                    <a:ext uri="{9D8B030D-6E8A-4147-A177-3AD203B41FA5}">
                      <a16:colId xmlns:a16="http://schemas.microsoft.com/office/drawing/2014/main" val="2136095209"/>
                    </a:ext>
                  </a:extLst>
                </a:gridCol>
                <a:gridCol w="871756">
                  <a:extLst>
                    <a:ext uri="{9D8B030D-6E8A-4147-A177-3AD203B41FA5}">
                      <a16:colId xmlns:a16="http://schemas.microsoft.com/office/drawing/2014/main" val="4120247677"/>
                    </a:ext>
                  </a:extLst>
                </a:gridCol>
                <a:gridCol w="1058561">
                  <a:extLst>
                    <a:ext uri="{9D8B030D-6E8A-4147-A177-3AD203B41FA5}">
                      <a16:colId xmlns:a16="http://schemas.microsoft.com/office/drawing/2014/main" val="558780290"/>
                    </a:ext>
                  </a:extLst>
                </a:gridCol>
                <a:gridCol w="923647">
                  <a:extLst>
                    <a:ext uri="{9D8B030D-6E8A-4147-A177-3AD203B41FA5}">
                      <a16:colId xmlns:a16="http://schemas.microsoft.com/office/drawing/2014/main" val="381691850"/>
                    </a:ext>
                  </a:extLst>
                </a:gridCol>
                <a:gridCol w="664196">
                  <a:extLst>
                    <a:ext uri="{9D8B030D-6E8A-4147-A177-3AD203B41FA5}">
                      <a16:colId xmlns:a16="http://schemas.microsoft.com/office/drawing/2014/main" val="1463003715"/>
                    </a:ext>
                  </a:extLst>
                </a:gridCol>
                <a:gridCol w="487768">
                  <a:extLst>
                    <a:ext uri="{9D8B030D-6E8A-4147-A177-3AD203B41FA5}">
                      <a16:colId xmlns:a16="http://schemas.microsoft.com/office/drawing/2014/main" val="1752292761"/>
                    </a:ext>
                  </a:extLst>
                </a:gridCol>
                <a:gridCol w="761058">
                  <a:extLst>
                    <a:ext uri="{9D8B030D-6E8A-4147-A177-3AD203B41FA5}">
                      <a16:colId xmlns:a16="http://schemas.microsoft.com/office/drawing/2014/main" val="1924069470"/>
                    </a:ext>
                  </a:extLst>
                </a:gridCol>
                <a:gridCol w="553495">
                  <a:extLst>
                    <a:ext uri="{9D8B030D-6E8A-4147-A177-3AD203B41FA5}">
                      <a16:colId xmlns:a16="http://schemas.microsoft.com/office/drawing/2014/main" val="373432614"/>
                    </a:ext>
                  </a:extLst>
                </a:gridCol>
                <a:gridCol w="567334">
                  <a:extLst>
                    <a:ext uri="{9D8B030D-6E8A-4147-A177-3AD203B41FA5}">
                      <a16:colId xmlns:a16="http://schemas.microsoft.com/office/drawing/2014/main" val="4211516000"/>
                    </a:ext>
                  </a:extLst>
                </a:gridCol>
                <a:gridCol w="487768">
                  <a:extLst>
                    <a:ext uri="{9D8B030D-6E8A-4147-A177-3AD203B41FA5}">
                      <a16:colId xmlns:a16="http://schemas.microsoft.com/office/drawing/2014/main" val="545478696"/>
                    </a:ext>
                  </a:extLst>
                </a:gridCol>
                <a:gridCol w="664196">
                  <a:extLst>
                    <a:ext uri="{9D8B030D-6E8A-4147-A177-3AD203B41FA5}">
                      <a16:colId xmlns:a16="http://schemas.microsoft.com/office/drawing/2014/main" val="262176882"/>
                    </a:ext>
                  </a:extLst>
                </a:gridCol>
                <a:gridCol w="1359523">
                  <a:extLst>
                    <a:ext uri="{9D8B030D-6E8A-4147-A177-3AD203B41FA5}">
                      <a16:colId xmlns:a16="http://schemas.microsoft.com/office/drawing/2014/main" val="3103248530"/>
                    </a:ext>
                  </a:extLst>
                </a:gridCol>
                <a:gridCol w="664196">
                  <a:extLst>
                    <a:ext uri="{9D8B030D-6E8A-4147-A177-3AD203B41FA5}">
                      <a16:colId xmlns:a16="http://schemas.microsoft.com/office/drawing/2014/main" val="2797489326"/>
                    </a:ext>
                  </a:extLst>
                </a:gridCol>
                <a:gridCol w="664196">
                  <a:extLst>
                    <a:ext uri="{9D8B030D-6E8A-4147-A177-3AD203B41FA5}">
                      <a16:colId xmlns:a16="http://schemas.microsoft.com/office/drawing/2014/main" val="801133534"/>
                    </a:ext>
                  </a:extLst>
                </a:gridCol>
              </a:tblGrid>
              <a:tr h="621076">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w="6350" cap="flat" cmpd="sng" algn="ctr">
                      <a:solidFill>
                        <a:srgbClr val="000000"/>
                      </a:solidFill>
                      <a:prstDash val="solid"/>
                      <a:round/>
                      <a:headEnd type="none" w="med" len="med"/>
                      <a:tailEnd type="none" w="med" len="med"/>
                    </a:lnB>
                  </a:tcPr>
                </a:tc>
                <a:tc gridSpan="3">
                  <a:txBody>
                    <a:bodyPr/>
                    <a:lstStyle/>
                    <a:p>
                      <a:pPr algn="l" fontAlgn="b"/>
                      <a:r>
                        <a:rPr lang="en-US" sz="1200" b="1" i="0" u="none" strike="noStrike" dirty="0">
                          <a:solidFill>
                            <a:srgbClr val="000000"/>
                          </a:solidFill>
                          <a:effectLst/>
                          <a:latin typeface="Calibri" panose="020F0502020204030204" pitchFamily="34" charset="0"/>
                        </a:rPr>
                        <a:t>2064 endpoints (in </a:t>
                      </a:r>
                      <a:r>
                        <a:rPr lang="en-US" sz="1200" b="1" i="0" u="none" strike="noStrike" dirty="0" err="1">
                          <a:solidFill>
                            <a:srgbClr val="000000"/>
                          </a:solidFill>
                          <a:effectLst/>
                          <a:latin typeface="Calibri" panose="020F0502020204030204" pitchFamily="34" charset="0"/>
                        </a:rPr>
                        <a:t>deciviews</a:t>
                      </a:r>
                      <a:r>
                        <a:rPr lang="en-US" sz="1200" b="1" i="0" u="none" strike="noStrike" dirty="0">
                          <a:solidFill>
                            <a:srgbClr val="000000"/>
                          </a:solidFill>
                          <a:effectLst/>
                          <a:latin typeface="Calibri" panose="020F0502020204030204" pitchFamily="34" charset="0"/>
                        </a:rPr>
                        <a:t>)</a:t>
                      </a:r>
                    </a:p>
                  </a:txBody>
                  <a:tcPr marL="7583" marR="7583" marT="7583" marB="0" anchor="b">
                    <a:lnL>
                      <a:noFill/>
                    </a:lnL>
                    <a:lnR w="190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1200" b="1" i="0" u="none" strike="noStrike">
                          <a:solidFill>
                            <a:srgbClr val="000000"/>
                          </a:solidFill>
                          <a:effectLst/>
                          <a:latin typeface="Calibri" panose="020F0502020204030204" pitchFamily="34" charset="0"/>
                        </a:rPr>
                        <a:t>Trijonis Values (in ug/m3)</a:t>
                      </a:r>
                    </a:p>
                  </a:txBody>
                  <a:tcPr marL="7583" marR="7583" marT="7583" marB="0" anchor="b">
                    <a:lnL w="190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7583" marR="7583" marT="7583"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a:noFill/>
                    </a:lnB>
                  </a:tcPr>
                </a:tc>
                <a:extLst>
                  <a:ext uri="{0D108BD9-81ED-4DB2-BD59-A6C34878D82A}">
                    <a16:rowId xmlns:a16="http://schemas.microsoft.com/office/drawing/2014/main" val="790735413"/>
                  </a:ext>
                </a:extLst>
              </a:tr>
              <a:tr h="224780">
                <a:tc>
                  <a:txBody>
                    <a:bodyPr/>
                    <a:lstStyle/>
                    <a:p>
                      <a:pPr algn="l" fontAlgn="b"/>
                      <a:r>
                        <a:rPr lang="en-US" sz="1200" b="1" i="0" u="none" strike="noStrike">
                          <a:solidFill>
                            <a:srgbClr val="000000"/>
                          </a:solidFill>
                          <a:effectLst/>
                          <a:latin typeface="Calibri" panose="020F0502020204030204" pitchFamily="34" charset="0"/>
                        </a:rPr>
                        <a:t>sitecode</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Calibri" panose="020F0502020204030204" pitchFamily="34" charset="0"/>
                        </a:rPr>
                        <a:t>ep_dv_epa</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dirty="0" err="1">
                          <a:solidFill>
                            <a:srgbClr val="000000"/>
                          </a:solidFill>
                          <a:effectLst/>
                          <a:latin typeface="Calibri" panose="020F0502020204030204" pitchFamily="34" charset="0"/>
                        </a:rPr>
                        <a:t>ep_dv_clearest</a:t>
                      </a:r>
                      <a:endParaRPr lang="en-US" sz="1200" b="1" i="0" u="none" strike="noStrike" dirty="0">
                        <a:solidFill>
                          <a:srgbClr val="000000"/>
                        </a:solidFill>
                        <a:effectLst/>
                        <a:latin typeface="Calibri" panose="020F0502020204030204" pitchFamily="34" charset="0"/>
                      </a:endParaRP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Calibri" panose="020F0502020204030204" pitchFamily="34" charset="0"/>
                        </a:rPr>
                        <a:t>clearest_diff</a:t>
                      </a:r>
                    </a:p>
                  </a:txBody>
                  <a:tcPr marL="7583" marR="7583" marT="7583"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Calibri" panose="020F0502020204030204" pitchFamily="34" charset="0"/>
                        </a:rPr>
                        <a:t>as_0.115</a:t>
                      </a:r>
                    </a:p>
                  </a:txBody>
                  <a:tcPr marL="7583" marR="7583" marT="7583"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Calibri" panose="020F0502020204030204" pitchFamily="34" charset="0"/>
                        </a:rPr>
                        <a:t>an_0.1</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Calibri" panose="020F0502020204030204" pitchFamily="34" charset="0"/>
                        </a:rPr>
                        <a:t>om_0.5994</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Calibri" panose="020F0502020204030204" pitchFamily="34" charset="0"/>
                        </a:rPr>
                        <a:t>ec_0.02</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Calibri" panose="020F0502020204030204" pitchFamily="34" charset="0"/>
                        </a:rPr>
                        <a:t>soil_0.5</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Calibri" panose="020F0502020204030204" pitchFamily="34" charset="0"/>
                        </a:rPr>
                        <a:t>cm_3</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a:noFill/>
                    </a:lnB>
                  </a:tcPr>
                </a:tc>
                <a:extLst>
                  <a:ext uri="{0D108BD9-81ED-4DB2-BD59-A6C34878D82A}">
                    <a16:rowId xmlns:a16="http://schemas.microsoft.com/office/drawing/2014/main" val="1757946599"/>
                  </a:ext>
                </a:extLst>
              </a:tr>
              <a:tr h="224780">
                <a:tc>
                  <a:txBody>
                    <a:bodyPr/>
                    <a:lstStyle/>
                    <a:p>
                      <a:pPr algn="l" fontAlgn="b"/>
                      <a:r>
                        <a:rPr lang="en-US" sz="1200" b="0" i="0" u="none" strike="noStrike">
                          <a:solidFill>
                            <a:srgbClr val="000000"/>
                          </a:solidFill>
                          <a:effectLst/>
                          <a:latin typeface="Calibri" panose="020F0502020204030204" pitchFamily="34" charset="0"/>
                        </a:rPr>
                        <a:t>AGTI1</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7.63</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10.86</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9C5700"/>
                          </a:solidFill>
                          <a:effectLst/>
                          <a:latin typeface="Calibri" panose="020F0502020204030204" pitchFamily="34" charset="0"/>
                        </a:rPr>
                        <a:t>3.23</a:t>
                      </a:r>
                    </a:p>
                  </a:txBody>
                  <a:tcPr marL="7583" marR="7583" marT="7583"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a:solidFill>
                            <a:srgbClr val="9C5700"/>
                          </a:solidFill>
                          <a:effectLst/>
                          <a:latin typeface="Calibri" panose="020F0502020204030204" pitchFamily="34" charset="0"/>
                        </a:rPr>
                        <a:t>0.351</a:t>
                      </a:r>
                    </a:p>
                  </a:txBody>
                  <a:tcPr marL="7583" marR="7583" marT="7583"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a:solidFill>
                            <a:srgbClr val="9C5700"/>
                          </a:solidFill>
                          <a:effectLst/>
                          <a:latin typeface="Calibri" panose="020F0502020204030204" pitchFamily="34" charset="0"/>
                        </a:rPr>
                        <a:t>0.196</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a:solidFill>
                            <a:srgbClr val="9C5700"/>
                          </a:solidFill>
                          <a:effectLst/>
                          <a:latin typeface="Calibri" panose="020F0502020204030204" pitchFamily="34" charset="0"/>
                        </a:rPr>
                        <a:t>0.122</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a:solidFill>
                            <a:srgbClr val="9C5700"/>
                          </a:solidFill>
                          <a:effectLst/>
                          <a:latin typeface="Calibri" panose="020F0502020204030204" pitchFamily="34" charset="0"/>
                        </a:rPr>
                        <a:t>0.105</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a:solidFill>
                            <a:srgbClr val="9C0006"/>
                          </a:solidFill>
                          <a:effectLst/>
                          <a:latin typeface="Calibri" panose="020F0502020204030204" pitchFamily="34" charset="0"/>
                        </a:rPr>
                        <a:t>-0.126</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200" b="0" i="0" u="none" strike="noStrike">
                          <a:solidFill>
                            <a:srgbClr val="9C5700"/>
                          </a:solidFill>
                          <a:effectLst/>
                          <a:latin typeface="Calibri" panose="020F0502020204030204" pitchFamily="34" charset="0"/>
                        </a:rPr>
                        <a:t>0.702</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a:noFill/>
                    </a:lnB>
                  </a:tcPr>
                </a:tc>
                <a:extLst>
                  <a:ext uri="{0D108BD9-81ED-4DB2-BD59-A6C34878D82A}">
                    <a16:rowId xmlns:a16="http://schemas.microsoft.com/office/drawing/2014/main" val="3662909306"/>
                  </a:ext>
                </a:extLst>
              </a:tr>
              <a:tr h="224780">
                <a:tc>
                  <a:txBody>
                    <a:bodyPr/>
                    <a:lstStyle/>
                    <a:p>
                      <a:pPr algn="l" fontAlgn="b"/>
                      <a:r>
                        <a:rPr lang="en-US" sz="1200" b="0" i="0" u="none" strike="noStrike">
                          <a:solidFill>
                            <a:srgbClr val="000000"/>
                          </a:solidFill>
                          <a:effectLst/>
                          <a:latin typeface="Calibri" panose="020F0502020204030204" pitchFamily="34" charset="0"/>
                        </a:rPr>
                        <a:t>CANY1</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4.11</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4.66</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9C5700"/>
                          </a:solidFill>
                          <a:effectLst/>
                          <a:latin typeface="Calibri" panose="020F0502020204030204" pitchFamily="34" charset="0"/>
                        </a:rPr>
                        <a:t>0.54</a:t>
                      </a:r>
                    </a:p>
                  </a:txBody>
                  <a:tcPr marL="7583" marR="7583" marT="7583"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a:solidFill>
                            <a:srgbClr val="9C5700"/>
                          </a:solidFill>
                          <a:effectLst/>
                          <a:latin typeface="Calibri" panose="020F0502020204030204" pitchFamily="34" charset="0"/>
                        </a:rPr>
                        <a:t>0.273</a:t>
                      </a:r>
                    </a:p>
                  </a:txBody>
                  <a:tcPr marL="7583" marR="7583" marT="7583"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a:solidFill>
                            <a:srgbClr val="9C0006"/>
                          </a:solidFill>
                          <a:effectLst/>
                          <a:latin typeface="Calibri" panose="020F0502020204030204" pitchFamily="34" charset="0"/>
                        </a:rPr>
                        <a:t>-0.006</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200" b="0" i="0" u="none" strike="noStrike">
                          <a:solidFill>
                            <a:srgbClr val="9C0006"/>
                          </a:solidFill>
                          <a:effectLst/>
                          <a:latin typeface="Calibri" panose="020F0502020204030204" pitchFamily="34" charset="0"/>
                        </a:rPr>
                        <a:t>-0.311</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200" b="0" i="0" u="none" strike="noStrike">
                          <a:solidFill>
                            <a:srgbClr val="9C5700"/>
                          </a:solidFill>
                          <a:effectLst/>
                          <a:latin typeface="Calibri" panose="020F0502020204030204" pitchFamily="34" charset="0"/>
                        </a:rPr>
                        <a:t>0.01</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a:solidFill>
                            <a:srgbClr val="9C0006"/>
                          </a:solidFill>
                          <a:effectLst/>
                          <a:latin typeface="Calibri" panose="020F0502020204030204" pitchFamily="34" charset="0"/>
                        </a:rPr>
                        <a:t>-0.249</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200" b="0" i="0" u="none" strike="noStrike">
                          <a:solidFill>
                            <a:srgbClr val="9C0006"/>
                          </a:solidFill>
                          <a:effectLst/>
                          <a:latin typeface="Calibri" panose="020F0502020204030204" pitchFamily="34" charset="0"/>
                        </a:rPr>
                        <a:t>-1.682</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a:noFill/>
                    </a:lnB>
                  </a:tcPr>
                </a:tc>
                <a:extLst>
                  <a:ext uri="{0D108BD9-81ED-4DB2-BD59-A6C34878D82A}">
                    <a16:rowId xmlns:a16="http://schemas.microsoft.com/office/drawing/2014/main" val="726043178"/>
                  </a:ext>
                </a:extLst>
              </a:tr>
              <a:tr h="224780">
                <a:tc>
                  <a:txBody>
                    <a:bodyPr/>
                    <a:lstStyle/>
                    <a:p>
                      <a:pPr algn="l" fontAlgn="b"/>
                      <a:r>
                        <a:rPr lang="en-US" sz="1200" b="0" i="0" u="none" strike="noStrike">
                          <a:solidFill>
                            <a:srgbClr val="000000"/>
                          </a:solidFill>
                          <a:effectLst/>
                          <a:latin typeface="Calibri" panose="020F0502020204030204" pitchFamily="34" charset="0"/>
                        </a:rPr>
                        <a:t>CHIR1</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4.93</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6.13</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9C5700"/>
                          </a:solidFill>
                          <a:effectLst/>
                          <a:latin typeface="Calibri" panose="020F0502020204030204" pitchFamily="34" charset="0"/>
                        </a:rPr>
                        <a:t>1.20</a:t>
                      </a:r>
                    </a:p>
                  </a:txBody>
                  <a:tcPr marL="7583" marR="7583" marT="7583"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a:solidFill>
                            <a:srgbClr val="9C5700"/>
                          </a:solidFill>
                          <a:effectLst/>
                          <a:latin typeface="Calibri" panose="020F0502020204030204" pitchFamily="34" charset="0"/>
                        </a:rPr>
                        <a:t>0.336</a:t>
                      </a:r>
                    </a:p>
                  </a:txBody>
                  <a:tcPr marL="7583" marR="7583" marT="7583"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dirty="0">
                          <a:solidFill>
                            <a:srgbClr val="9C0006"/>
                          </a:solidFill>
                          <a:effectLst/>
                          <a:latin typeface="Calibri" panose="020F0502020204030204" pitchFamily="34" charset="0"/>
                        </a:rPr>
                        <a:t>-0.009</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200" b="0" i="0" u="none" strike="noStrike">
                          <a:solidFill>
                            <a:srgbClr val="9C0006"/>
                          </a:solidFill>
                          <a:effectLst/>
                          <a:latin typeface="Calibri" panose="020F0502020204030204" pitchFamily="34" charset="0"/>
                        </a:rPr>
                        <a:t>-0.212</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200" b="0" i="0" u="none" strike="noStrike">
                          <a:solidFill>
                            <a:srgbClr val="9C5700"/>
                          </a:solidFill>
                          <a:effectLst/>
                          <a:latin typeface="Calibri" panose="020F0502020204030204" pitchFamily="34" charset="0"/>
                        </a:rPr>
                        <a:t>0.03</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a:solidFill>
                            <a:srgbClr val="9C0006"/>
                          </a:solidFill>
                          <a:effectLst/>
                          <a:latin typeface="Calibri" panose="020F0502020204030204" pitchFamily="34" charset="0"/>
                        </a:rPr>
                        <a:t>-0.181</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200" b="0" i="0" u="none" strike="noStrike">
                          <a:solidFill>
                            <a:srgbClr val="9C0006"/>
                          </a:solidFill>
                          <a:effectLst/>
                          <a:latin typeface="Calibri" panose="020F0502020204030204" pitchFamily="34" charset="0"/>
                        </a:rPr>
                        <a:t>-1.061</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a:noFill/>
                    </a:lnB>
                  </a:tcPr>
                </a:tc>
                <a:extLst>
                  <a:ext uri="{0D108BD9-81ED-4DB2-BD59-A6C34878D82A}">
                    <a16:rowId xmlns:a16="http://schemas.microsoft.com/office/drawing/2014/main" val="2302345548"/>
                  </a:ext>
                </a:extLst>
              </a:tr>
              <a:tr h="224780">
                <a:tc>
                  <a:txBody>
                    <a:bodyPr/>
                    <a:lstStyle/>
                    <a:p>
                      <a:pPr algn="l" fontAlgn="b"/>
                      <a:r>
                        <a:rPr lang="en-US" sz="1200" b="0" i="0" u="none" strike="noStrike">
                          <a:solidFill>
                            <a:srgbClr val="000000"/>
                          </a:solidFill>
                          <a:effectLst/>
                          <a:latin typeface="Calibri" panose="020F0502020204030204" pitchFamily="34" charset="0"/>
                        </a:rPr>
                        <a:t>GLAC1</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6.90</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9.10</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9C5700"/>
                          </a:solidFill>
                          <a:effectLst/>
                          <a:latin typeface="Calibri" panose="020F0502020204030204" pitchFamily="34" charset="0"/>
                        </a:rPr>
                        <a:t>2.20</a:t>
                      </a:r>
                    </a:p>
                  </a:txBody>
                  <a:tcPr marL="7583" marR="7583" marT="7583"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a:solidFill>
                            <a:srgbClr val="9C5700"/>
                          </a:solidFill>
                          <a:effectLst/>
                          <a:latin typeface="Calibri" panose="020F0502020204030204" pitchFamily="34" charset="0"/>
                        </a:rPr>
                        <a:t>0.193</a:t>
                      </a:r>
                    </a:p>
                  </a:txBody>
                  <a:tcPr marL="7583" marR="7583" marT="7583"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a:solidFill>
                            <a:srgbClr val="9C0006"/>
                          </a:solidFill>
                          <a:effectLst/>
                          <a:latin typeface="Calibri" panose="020F0502020204030204" pitchFamily="34" charset="0"/>
                        </a:rPr>
                        <a:t>-0.021</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200" b="0" i="0" u="none" strike="noStrike">
                          <a:solidFill>
                            <a:srgbClr val="9C5700"/>
                          </a:solidFill>
                          <a:effectLst/>
                          <a:latin typeface="Calibri" panose="020F0502020204030204" pitchFamily="34" charset="0"/>
                        </a:rPr>
                        <a:t>0.28</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a:solidFill>
                            <a:srgbClr val="9C5700"/>
                          </a:solidFill>
                          <a:effectLst/>
                          <a:latin typeface="Calibri" panose="020F0502020204030204" pitchFamily="34" charset="0"/>
                        </a:rPr>
                        <a:t>0.098</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a:solidFill>
                            <a:srgbClr val="9C0006"/>
                          </a:solidFill>
                          <a:effectLst/>
                          <a:latin typeface="Calibri" panose="020F0502020204030204" pitchFamily="34" charset="0"/>
                        </a:rPr>
                        <a:t>-0.351</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200" b="0" i="0" u="none" strike="noStrike">
                          <a:solidFill>
                            <a:srgbClr val="9C0006"/>
                          </a:solidFill>
                          <a:effectLst/>
                          <a:latin typeface="Calibri" panose="020F0502020204030204" pitchFamily="34" charset="0"/>
                        </a:rPr>
                        <a:t>-1.863</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a:noFill/>
                    </a:lnB>
                  </a:tcPr>
                </a:tc>
                <a:extLst>
                  <a:ext uri="{0D108BD9-81ED-4DB2-BD59-A6C34878D82A}">
                    <a16:rowId xmlns:a16="http://schemas.microsoft.com/office/drawing/2014/main" val="2422432712"/>
                  </a:ext>
                </a:extLst>
              </a:tr>
              <a:tr h="224780">
                <a:tc>
                  <a:txBody>
                    <a:bodyPr/>
                    <a:lstStyle/>
                    <a:p>
                      <a:pPr algn="l" fontAlgn="b"/>
                      <a:r>
                        <a:rPr lang="en-US" sz="1200" b="0" i="0" u="none" strike="noStrike">
                          <a:solidFill>
                            <a:srgbClr val="000000"/>
                          </a:solidFill>
                          <a:effectLst/>
                          <a:latin typeface="Calibri" panose="020F0502020204030204" pitchFamily="34" charset="0"/>
                        </a:rPr>
                        <a:t>GRBA1</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4.30</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3.52</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9C0006"/>
                          </a:solidFill>
                          <a:effectLst/>
                          <a:latin typeface="Calibri" panose="020F0502020204030204" pitchFamily="34" charset="0"/>
                        </a:rPr>
                        <a:t>-0.78</a:t>
                      </a:r>
                    </a:p>
                  </a:txBody>
                  <a:tcPr marL="7583" marR="7583" marT="7583"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200" b="0" i="0" u="none" strike="noStrike">
                          <a:solidFill>
                            <a:srgbClr val="9C5700"/>
                          </a:solidFill>
                          <a:effectLst/>
                          <a:latin typeface="Calibri" panose="020F0502020204030204" pitchFamily="34" charset="0"/>
                        </a:rPr>
                        <a:t>0.102</a:t>
                      </a:r>
                    </a:p>
                  </a:txBody>
                  <a:tcPr marL="7583" marR="7583" marT="7583"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a:solidFill>
                            <a:srgbClr val="9C0006"/>
                          </a:solidFill>
                          <a:effectLst/>
                          <a:latin typeface="Calibri" panose="020F0502020204030204" pitchFamily="34" charset="0"/>
                        </a:rPr>
                        <a:t>-0.055</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200" b="0" i="0" u="none" strike="noStrike">
                          <a:solidFill>
                            <a:srgbClr val="9C0006"/>
                          </a:solidFill>
                          <a:effectLst/>
                          <a:latin typeface="Calibri" panose="020F0502020204030204" pitchFamily="34" charset="0"/>
                        </a:rPr>
                        <a:t>-0.233</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200" b="0" i="0" u="none" strike="noStrike">
                          <a:solidFill>
                            <a:srgbClr val="9C5700"/>
                          </a:solidFill>
                          <a:effectLst/>
                          <a:latin typeface="Calibri" panose="020F0502020204030204" pitchFamily="34" charset="0"/>
                        </a:rPr>
                        <a:t>0.015</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a:solidFill>
                            <a:srgbClr val="9C0006"/>
                          </a:solidFill>
                          <a:effectLst/>
                          <a:latin typeface="Calibri" panose="020F0502020204030204" pitchFamily="34" charset="0"/>
                        </a:rPr>
                        <a:t>-0.353</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200" b="0" i="0" u="none" strike="noStrike">
                          <a:solidFill>
                            <a:srgbClr val="9C0006"/>
                          </a:solidFill>
                          <a:effectLst/>
                          <a:latin typeface="Calibri" panose="020F0502020204030204" pitchFamily="34" charset="0"/>
                        </a:rPr>
                        <a:t>-2.201</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w="6350" cap="flat" cmpd="sng" algn="ctr">
                      <a:solidFill>
                        <a:srgbClr val="000000"/>
                      </a:solidFill>
                      <a:prstDash val="solid"/>
                      <a:round/>
                      <a:headEnd type="none" w="med" len="med"/>
                      <a:tailEnd type="none" w="med" len="med"/>
                    </a:lnL>
                    <a:lnR>
                      <a:noFill/>
                    </a:lnR>
                    <a:lnT>
                      <a:noFill/>
                    </a:lnT>
                    <a:lnB>
                      <a:noFill/>
                    </a:lnB>
                  </a:tcPr>
                </a:tc>
                <a:tc gridSpan="3">
                  <a:txBody>
                    <a:bodyPr/>
                    <a:lstStyle/>
                    <a:p>
                      <a:pPr algn="l" fontAlgn="b"/>
                      <a:endParaRPr lang="en-US" sz="1200" b="0" i="0" u="none" strike="noStrike" dirty="0">
                        <a:solidFill>
                          <a:srgbClr val="000000"/>
                        </a:solidFill>
                        <a:effectLst/>
                        <a:latin typeface="Calibri" panose="020F0502020204030204" pitchFamily="34" charset="0"/>
                      </a:endParaRPr>
                    </a:p>
                  </a:txBody>
                  <a:tcPr marL="7583" marR="7583" marT="7583"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33940215"/>
                  </a:ext>
                </a:extLst>
              </a:tr>
              <a:tr h="224780">
                <a:tc>
                  <a:txBody>
                    <a:bodyPr/>
                    <a:lstStyle/>
                    <a:p>
                      <a:pPr algn="l" fontAlgn="b"/>
                      <a:r>
                        <a:rPr lang="en-US" sz="1200" b="0" i="0" u="none" strike="noStrike">
                          <a:solidFill>
                            <a:srgbClr val="000000"/>
                          </a:solidFill>
                          <a:effectLst/>
                          <a:latin typeface="Calibri" panose="020F0502020204030204" pitchFamily="34" charset="0"/>
                        </a:rPr>
                        <a:t>GUMO1</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4.83</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7.98</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9C5700"/>
                          </a:solidFill>
                          <a:effectLst/>
                          <a:latin typeface="Calibri" panose="020F0502020204030204" pitchFamily="34" charset="0"/>
                        </a:rPr>
                        <a:t>3.15</a:t>
                      </a:r>
                    </a:p>
                  </a:txBody>
                  <a:tcPr marL="7583" marR="7583" marT="7583"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a:solidFill>
                            <a:srgbClr val="9C5700"/>
                          </a:solidFill>
                          <a:effectLst/>
                          <a:latin typeface="Calibri" panose="020F0502020204030204" pitchFamily="34" charset="0"/>
                        </a:rPr>
                        <a:t>0.478</a:t>
                      </a:r>
                    </a:p>
                  </a:txBody>
                  <a:tcPr marL="7583" marR="7583" marT="7583"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a:solidFill>
                            <a:srgbClr val="9C5700"/>
                          </a:solidFill>
                          <a:effectLst/>
                          <a:latin typeface="Calibri" panose="020F0502020204030204" pitchFamily="34" charset="0"/>
                        </a:rPr>
                        <a:t>0.073</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a:solidFill>
                            <a:srgbClr val="9C0006"/>
                          </a:solidFill>
                          <a:effectLst/>
                          <a:latin typeface="Calibri" panose="020F0502020204030204" pitchFamily="34" charset="0"/>
                        </a:rPr>
                        <a:t>-0.102</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200" b="0" i="0" u="none" strike="noStrike">
                          <a:solidFill>
                            <a:srgbClr val="9C5700"/>
                          </a:solidFill>
                          <a:effectLst/>
                          <a:latin typeface="Calibri" panose="020F0502020204030204" pitchFamily="34" charset="0"/>
                        </a:rPr>
                        <a:t>0.042</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a:solidFill>
                            <a:srgbClr val="9C5700"/>
                          </a:solidFill>
                          <a:effectLst/>
                          <a:latin typeface="Calibri" panose="020F0502020204030204" pitchFamily="34" charset="0"/>
                        </a:rPr>
                        <a:t>0.022</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a:solidFill>
                            <a:srgbClr val="9C5700"/>
                          </a:solidFill>
                          <a:effectLst/>
                          <a:latin typeface="Calibri" panose="020F0502020204030204" pitchFamily="34" charset="0"/>
                        </a:rPr>
                        <a:t>0.163</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9C5700"/>
                          </a:solidFill>
                          <a:effectLst/>
                          <a:latin typeface="Calibri" panose="020F0502020204030204" pitchFamily="34" charset="0"/>
                        </a:rPr>
                        <a:t>EPA value is less</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a:noFill/>
                    </a:lnB>
                  </a:tcPr>
                </a:tc>
                <a:extLst>
                  <a:ext uri="{0D108BD9-81ED-4DB2-BD59-A6C34878D82A}">
                    <a16:rowId xmlns:a16="http://schemas.microsoft.com/office/drawing/2014/main" val="1841792754"/>
                  </a:ext>
                </a:extLst>
              </a:tr>
              <a:tr h="224780">
                <a:tc>
                  <a:txBody>
                    <a:bodyPr/>
                    <a:lstStyle/>
                    <a:p>
                      <a:pPr algn="l" fontAlgn="b"/>
                      <a:r>
                        <a:rPr lang="en-US" sz="1200" b="0" i="0" u="none" strike="noStrike">
                          <a:solidFill>
                            <a:srgbClr val="000000"/>
                          </a:solidFill>
                          <a:effectLst/>
                          <a:latin typeface="Calibri" panose="020F0502020204030204" pitchFamily="34" charset="0"/>
                        </a:rPr>
                        <a:t>HAVO1</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5.64</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7.13</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9C5700"/>
                          </a:solidFill>
                          <a:effectLst/>
                          <a:latin typeface="Calibri" panose="020F0502020204030204" pitchFamily="34" charset="0"/>
                        </a:rPr>
                        <a:t>1.49</a:t>
                      </a:r>
                    </a:p>
                  </a:txBody>
                  <a:tcPr marL="7583" marR="7583" marT="7583"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a:solidFill>
                            <a:srgbClr val="9C5700"/>
                          </a:solidFill>
                          <a:effectLst/>
                          <a:latin typeface="Calibri" panose="020F0502020204030204" pitchFamily="34" charset="0"/>
                        </a:rPr>
                        <a:t>0.157</a:t>
                      </a:r>
                    </a:p>
                  </a:txBody>
                  <a:tcPr marL="7583" marR="7583" marT="7583"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a:solidFill>
                            <a:srgbClr val="9C0006"/>
                          </a:solidFill>
                          <a:effectLst/>
                          <a:latin typeface="Calibri" panose="020F0502020204030204" pitchFamily="34" charset="0"/>
                        </a:rPr>
                        <a:t>-0.064</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200" b="0" i="0" u="none" strike="noStrike">
                          <a:solidFill>
                            <a:srgbClr val="9C0006"/>
                          </a:solidFill>
                          <a:effectLst/>
                          <a:latin typeface="Calibri" panose="020F0502020204030204" pitchFamily="34" charset="0"/>
                        </a:rPr>
                        <a:t>-0.461</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200" b="0" i="0" u="none" strike="noStrike">
                          <a:solidFill>
                            <a:srgbClr val="9C0006"/>
                          </a:solidFill>
                          <a:effectLst/>
                          <a:latin typeface="Calibri" panose="020F0502020204030204" pitchFamily="34" charset="0"/>
                        </a:rPr>
                        <a:t>-0.01</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200" b="0" i="0" u="none" strike="noStrike">
                          <a:solidFill>
                            <a:srgbClr val="9C0006"/>
                          </a:solidFill>
                          <a:effectLst/>
                          <a:latin typeface="Calibri" panose="020F0502020204030204" pitchFamily="34" charset="0"/>
                        </a:rPr>
                        <a:t>-0.462</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200" b="0" i="0" u="none" strike="noStrike">
                          <a:solidFill>
                            <a:srgbClr val="9C0006"/>
                          </a:solidFill>
                          <a:effectLst/>
                          <a:latin typeface="Calibri" panose="020F0502020204030204" pitchFamily="34" charset="0"/>
                        </a:rPr>
                        <a:t>-2.234</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9C0006"/>
                          </a:solidFill>
                          <a:effectLst/>
                          <a:latin typeface="Calibri" panose="020F0502020204030204" pitchFamily="34" charset="0"/>
                        </a:rPr>
                        <a:t>EPA value is greater</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a:noFill/>
                    </a:lnB>
                  </a:tcPr>
                </a:tc>
                <a:extLst>
                  <a:ext uri="{0D108BD9-81ED-4DB2-BD59-A6C34878D82A}">
                    <a16:rowId xmlns:a16="http://schemas.microsoft.com/office/drawing/2014/main" val="1761343189"/>
                  </a:ext>
                </a:extLst>
              </a:tr>
              <a:tr h="224780">
                <a:tc>
                  <a:txBody>
                    <a:bodyPr/>
                    <a:lstStyle/>
                    <a:p>
                      <a:pPr algn="l" fontAlgn="b"/>
                      <a:r>
                        <a:rPr lang="en-US" sz="1200" b="0" i="0" u="none" strike="noStrike">
                          <a:solidFill>
                            <a:srgbClr val="000000"/>
                          </a:solidFill>
                          <a:effectLst/>
                          <a:latin typeface="Calibri" panose="020F0502020204030204" pitchFamily="34" charset="0"/>
                        </a:rPr>
                        <a:t>JOSH1</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6.09</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7.37</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9C5700"/>
                          </a:solidFill>
                          <a:effectLst/>
                          <a:latin typeface="Calibri" panose="020F0502020204030204" pitchFamily="34" charset="0"/>
                        </a:rPr>
                        <a:t>1.27</a:t>
                      </a:r>
                    </a:p>
                  </a:txBody>
                  <a:tcPr marL="7583" marR="7583" marT="7583"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a:solidFill>
                            <a:srgbClr val="9C5700"/>
                          </a:solidFill>
                          <a:effectLst/>
                          <a:latin typeface="Calibri" panose="020F0502020204030204" pitchFamily="34" charset="0"/>
                        </a:rPr>
                        <a:t>0.244</a:t>
                      </a:r>
                    </a:p>
                  </a:txBody>
                  <a:tcPr marL="7583" marR="7583" marT="7583"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a:solidFill>
                            <a:srgbClr val="9C5700"/>
                          </a:solidFill>
                          <a:effectLst/>
                          <a:latin typeface="Calibri" panose="020F0502020204030204" pitchFamily="34" charset="0"/>
                        </a:rPr>
                        <a:t>0.078</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a:solidFill>
                            <a:srgbClr val="9C0006"/>
                          </a:solidFill>
                          <a:effectLst/>
                          <a:latin typeface="Calibri" panose="020F0502020204030204" pitchFamily="34" charset="0"/>
                        </a:rPr>
                        <a:t>-0.153</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200" b="0" i="0" u="none" strike="noStrike">
                          <a:solidFill>
                            <a:srgbClr val="9C5700"/>
                          </a:solidFill>
                          <a:effectLst/>
                          <a:latin typeface="Calibri" panose="020F0502020204030204" pitchFamily="34" charset="0"/>
                        </a:rPr>
                        <a:t>0.041</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a:solidFill>
                            <a:srgbClr val="9C0006"/>
                          </a:solidFill>
                          <a:effectLst/>
                          <a:latin typeface="Calibri" panose="020F0502020204030204" pitchFamily="34" charset="0"/>
                        </a:rPr>
                        <a:t>-0.15</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200" b="0" i="0" u="none" strike="noStrike">
                          <a:solidFill>
                            <a:srgbClr val="9C0006"/>
                          </a:solidFill>
                          <a:effectLst/>
                          <a:latin typeface="Calibri" panose="020F0502020204030204" pitchFamily="34" charset="0"/>
                        </a:rPr>
                        <a:t>-0.542</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a:noFill/>
                    </a:lnB>
                  </a:tcPr>
                </a:tc>
                <a:extLst>
                  <a:ext uri="{0D108BD9-81ED-4DB2-BD59-A6C34878D82A}">
                    <a16:rowId xmlns:a16="http://schemas.microsoft.com/office/drawing/2014/main" val="1865777306"/>
                  </a:ext>
                </a:extLst>
              </a:tr>
              <a:tr h="224780">
                <a:tc>
                  <a:txBody>
                    <a:bodyPr/>
                    <a:lstStyle/>
                    <a:p>
                      <a:pPr algn="l" fontAlgn="b"/>
                      <a:r>
                        <a:rPr lang="en-US" sz="1200" b="0" i="0" u="none" strike="noStrike">
                          <a:solidFill>
                            <a:srgbClr val="000000"/>
                          </a:solidFill>
                          <a:effectLst/>
                          <a:latin typeface="Calibri" panose="020F0502020204030204" pitchFamily="34" charset="0"/>
                        </a:rPr>
                        <a:t>KALM1</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7.80</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8.14</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9C5700"/>
                          </a:solidFill>
                          <a:effectLst/>
                          <a:latin typeface="Calibri" panose="020F0502020204030204" pitchFamily="34" charset="0"/>
                        </a:rPr>
                        <a:t>0.35</a:t>
                      </a:r>
                    </a:p>
                  </a:txBody>
                  <a:tcPr marL="7583" marR="7583" marT="7583"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a:solidFill>
                            <a:srgbClr val="9C5700"/>
                          </a:solidFill>
                          <a:effectLst/>
                          <a:latin typeface="Calibri" panose="020F0502020204030204" pitchFamily="34" charset="0"/>
                        </a:rPr>
                        <a:t>0.051</a:t>
                      </a:r>
                    </a:p>
                  </a:txBody>
                  <a:tcPr marL="7583" marR="7583" marT="7583"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a:solidFill>
                            <a:srgbClr val="9C0006"/>
                          </a:solidFill>
                          <a:effectLst/>
                          <a:latin typeface="Calibri" panose="020F0502020204030204" pitchFamily="34" charset="0"/>
                        </a:rPr>
                        <a:t>-0.068</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200" b="0" i="0" u="none" strike="noStrike">
                          <a:solidFill>
                            <a:srgbClr val="9C5700"/>
                          </a:solidFill>
                          <a:effectLst/>
                          <a:latin typeface="Calibri" panose="020F0502020204030204" pitchFamily="34" charset="0"/>
                        </a:rPr>
                        <a:t>0.287</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a:solidFill>
                            <a:srgbClr val="9C5700"/>
                          </a:solidFill>
                          <a:effectLst/>
                          <a:latin typeface="Calibri" panose="020F0502020204030204" pitchFamily="34" charset="0"/>
                        </a:rPr>
                        <a:t>0.052</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a:solidFill>
                            <a:srgbClr val="9C0006"/>
                          </a:solidFill>
                          <a:effectLst/>
                          <a:latin typeface="Calibri" panose="020F0502020204030204" pitchFamily="34" charset="0"/>
                        </a:rPr>
                        <a:t>-0.46</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200" b="0" i="0" u="none" strike="noStrike">
                          <a:solidFill>
                            <a:srgbClr val="9C0006"/>
                          </a:solidFill>
                          <a:effectLst/>
                          <a:latin typeface="Calibri" panose="020F0502020204030204" pitchFamily="34" charset="0"/>
                        </a:rPr>
                        <a:t>-2.126</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a:noFill/>
                    </a:lnB>
                  </a:tcPr>
                </a:tc>
                <a:extLst>
                  <a:ext uri="{0D108BD9-81ED-4DB2-BD59-A6C34878D82A}">
                    <a16:rowId xmlns:a16="http://schemas.microsoft.com/office/drawing/2014/main" val="1166562073"/>
                  </a:ext>
                </a:extLst>
              </a:tr>
              <a:tr h="224780">
                <a:tc>
                  <a:txBody>
                    <a:bodyPr/>
                    <a:lstStyle/>
                    <a:p>
                      <a:pPr algn="l" fontAlgn="b"/>
                      <a:r>
                        <a:rPr lang="en-US" sz="1200" b="0" i="0" u="none" strike="noStrike">
                          <a:solidFill>
                            <a:srgbClr val="000000"/>
                          </a:solidFill>
                          <a:effectLst/>
                          <a:latin typeface="Calibri" panose="020F0502020204030204" pitchFamily="34" charset="0"/>
                        </a:rPr>
                        <a:t>MELA1</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5.95</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8.99</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9C5700"/>
                          </a:solidFill>
                          <a:effectLst/>
                          <a:latin typeface="Calibri" panose="020F0502020204030204" pitchFamily="34" charset="0"/>
                        </a:rPr>
                        <a:t>3.03</a:t>
                      </a:r>
                    </a:p>
                  </a:txBody>
                  <a:tcPr marL="7583" marR="7583" marT="7583"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a:solidFill>
                            <a:srgbClr val="9C5700"/>
                          </a:solidFill>
                          <a:effectLst/>
                          <a:latin typeface="Calibri" panose="020F0502020204030204" pitchFamily="34" charset="0"/>
                        </a:rPr>
                        <a:t>0.398</a:t>
                      </a:r>
                    </a:p>
                  </a:txBody>
                  <a:tcPr marL="7583" marR="7583" marT="7583"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a:solidFill>
                            <a:srgbClr val="9C5700"/>
                          </a:solidFill>
                          <a:effectLst/>
                          <a:latin typeface="Calibri" panose="020F0502020204030204" pitchFamily="34" charset="0"/>
                        </a:rPr>
                        <a:t>0.065</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a:solidFill>
                            <a:srgbClr val="9C0006"/>
                          </a:solidFill>
                          <a:effectLst/>
                          <a:latin typeface="Calibri" panose="020F0502020204030204" pitchFamily="34" charset="0"/>
                        </a:rPr>
                        <a:t>-0.077</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200" b="0" i="0" u="none" strike="noStrike">
                          <a:solidFill>
                            <a:srgbClr val="9C5700"/>
                          </a:solidFill>
                          <a:effectLst/>
                          <a:latin typeface="Calibri" panose="020F0502020204030204" pitchFamily="34" charset="0"/>
                        </a:rPr>
                        <a:t>0.031</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a:solidFill>
                            <a:srgbClr val="9C0006"/>
                          </a:solidFill>
                          <a:effectLst/>
                          <a:latin typeface="Calibri" panose="020F0502020204030204" pitchFamily="34" charset="0"/>
                        </a:rPr>
                        <a:t>-0.18</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200" b="0" i="0" u="none" strike="noStrike">
                          <a:solidFill>
                            <a:srgbClr val="9C0006"/>
                          </a:solidFill>
                          <a:effectLst/>
                          <a:latin typeface="Calibri" panose="020F0502020204030204" pitchFamily="34" charset="0"/>
                        </a:rPr>
                        <a:t>-0.16</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a:noFill/>
                    </a:lnB>
                  </a:tcPr>
                </a:tc>
                <a:extLst>
                  <a:ext uri="{0D108BD9-81ED-4DB2-BD59-A6C34878D82A}">
                    <a16:rowId xmlns:a16="http://schemas.microsoft.com/office/drawing/2014/main" val="1342645251"/>
                  </a:ext>
                </a:extLst>
              </a:tr>
              <a:tr h="224780">
                <a:tc>
                  <a:txBody>
                    <a:bodyPr/>
                    <a:lstStyle/>
                    <a:p>
                      <a:pPr algn="l" fontAlgn="b"/>
                      <a:r>
                        <a:rPr lang="en-US" sz="1200" b="0" i="0" u="none" strike="noStrike">
                          <a:solidFill>
                            <a:srgbClr val="000000"/>
                          </a:solidFill>
                          <a:effectLst/>
                          <a:latin typeface="Calibri" panose="020F0502020204030204" pitchFamily="34" charset="0"/>
                        </a:rPr>
                        <a:t>MEVE1</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4.20</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4.73</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9C5700"/>
                          </a:solidFill>
                          <a:effectLst/>
                          <a:latin typeface="Calibri" panose="020F0502020204030204" pitchFamily="34" charset="0"/>
                        </a:rPr>
                        <a:t>0.53</a:t>
                      </a:r>
                    </a:p>
                  </a:txBody>
                  <a:tcPr marL="7583" marR="7583" marT="7583"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a:solidFill>
                            <a:srgbClr val="9C5700"/>
                          </a:solidFill>
                          <a:effectLst/>
                          <a:latin typeface="Calibri" panose="020F0502020204030204" pitchFamily="34" charset="0"/>
                        </a:rPr>
                        <a:t>0.217</a:t>
                      </a:r>
                    </a:p>
                  </a:txBody>
                  <a:tcPr marL="7583" marR="7583" marT="7583"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dirty="0">
                          <a:solidFill>
                            <a:srgbClr val="9C0006"/>
                          </a:solidFill>
                          <a:effectLst/>
                          <a:latin typeface="Calibri" panose="020F0502020204030204" pitchFamily="34" charset="0"/>
                        </a:rPr>
                        <a:t>-0.007</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200" b="0" i="0" u="none" strike="noStrike">
                          <a:solidFill>
                            <a:srgbClr val="9C0006"/>
                          </a:solidFill>
                          <a:effectLst/>
                          <a:latin typeface="Calibri" panose="020F0502020204030204" pitchFamily="34" charset="0"/>
                        </a:rPr>
                        <a:t>-0.22</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200" b="0" i="0" u="none" strike="noStrike">
                          <a:solidFill>
                            <a:srgbClr val="9C5700"/>
                          </a:solidFill>
                          <a:effectLst/>
                          <a:latin typeface="Calibri" panose="020F0502020204030204" pitchFamily="34" charset="0"/>
                        </a:rPr>
                        <a:t>0.019</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a:solidFill>
                            <a:srgbClr val="9C0006"/>
                          </a:solidFill>
                          <a:effectLst/>
                          <a:latin typeface="Calibri" panose="020F0502020204030204" pitchFamily="34" charset="0"/>
                        </a:rPr>
                        <a:t>-0.224</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200" b="0" i="0" u="none" strike="noStrike">
                          <a:solidFill>
                            <a:srgbClr val="9C0006"/>
                          </a:solidFill>
                          <a:effectLst/>
                          <a:latin typeface="Calibri" panose="020F0502020204030204" pitchFamily="34" charset="0"/>
                        </a:rPr>
                        <a:t>-2.051</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a:noFill/>
                    </a:lnB>
                  </a:tcPr>
                </a:tc>
                <a:extLst>
                  <a:ext uri="{0D108BD9-81ED-4DB2-BD59-A6C34878D82A}">
                    <a16:rowId xmlns:a16="http://schemas.microsoft.com/office/drawing/2014/main" val="3522391302"/>
                  </a:ext>
                </a:extLst>
              </a:tr>
              <a:tr h="224780">
                <a:tc>
                  <a:txBody>
                    <a:bodyPr/>
                    <a:lstStyle/>
                    <a:p>
                      <a:pPr algn="l" fontAlgn="b"/>
                      <a:r>
                        <a:rPr lang="en-US" sz="1200" b="0" i="0" u="none" strike="noStrike">
                          <a:solidFill>
                            <a:srgbClr val="000000"/>
                          </a:solidFill>
                          <a:effectLst/>
                          <a:latin typeface="Calibri" panose="020F0502020204030204" pitchFamily="34" charset="0"/>
                        </a:rPr>
                        <a:t>REDW1</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8.54</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8.80</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9C5700"/>
                          </a:solidFill>
                          <a:effectLst/>
                          <a:latin typeface="Calibri" panose="020F0502020204030204" pitchFamily="34" charset="0"/>
                        </a:rPr>
                        <a:t>0.26</a:t>
                      </a:r>
                    </a:p>
                  </a:txBody>
                  <a:tcPr marL="7583" marR="7583" marT="7583"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dirty="0">
                          <a:solidFill>
                            <a:srgbClr val="9C5700"/>
                          </a:solidFill>
                          <a:effectLst/>
                          <a:latin typeface="Calibri" panose="020F0502020204030204" pitchFamily="34" charset="0"/>
                        </a:rPr>
                        <a:t>0.103</a:t>
                      </a:r>
                    </a:p>
                  </a:txBody>
                  <a:tcPr marL="7583" marR="7583" marT="7583"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a:solidFill>
                            <a:srgbClr val="9C0006"/>
                          </a:solidFill>
                          <a:effectLst/>
                          <a:latin typeface="Calibri" panose="020F0502020204030204" pitchFamily="34" charset="0"/>
                        </a:rPr>
                        <a:t>-0.044</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200" b="0" i="0" u="none" strike="noStrike">
                          <a:solidFill>
                            <a:srgbClr val="9C0006"/>
                          </a:solidFill>
                          <a:effectLst/>
                          <a:latin typeface="Calibri" panose="020F0502020204030204" pitchFamily="34" charset="0"/>
                        </a:rPr>
                        <a:t>-0.189</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200" b="0" i="0" u="none" strike="noStrike">
                          <a:solidFill>
                            <a:srgbClr val="9C5700"/>
                          </a:solidFill>
                          <a:effectLst/>
                          <a:latin typeface="Calibri" panose="020F0502020204030204" pitchFamily="34" charset="0"/>
                        </a:rPr>
                        <a:t>0.012</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a:solidFill>
                            <a:srgbClr val="9C0006"/>
                          </a:solidFill>
                          <a:effectLst/>
                          <a:latin typeface="Calibri" panose="020F0502020204030204" pitchFamily="34" charset="0"/>
                        </a:rPr>
                        <a:t>-0.46</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200" b="0" i="0" u="none" strike="noStrike">
                          <a:solidFill>
                            <a:srgbClr val="9C0006"/>
                          </a:solidFill>
                          <a:effectLst/>
                          <a:latin typeface="Calibri" panose="020F0502020204030204" pitchFamily="34" charset="0"/>
                        </a:rPr>
                        <a:t>-1.571</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a:noFill/>
                    </a:lnB>
                  </a:tcPr>
                </a:tc>
                <a:extLst>
                  <a:ext uri="{0D108BD9-81ED-4DB2-BD59-A6C34878D82A}">
                    <a16:rowId xmlns:a16="http://schemas.microsoft.com/office/drawing/2014/main" val="2990331214"/>
                  </a:ext>
                </a:extLst>
              </a:tr>
              <a:tr h="224780">
                <a:tc>
                  <a:txBody>
                    <a:bodyPr/>
                    <a:lstStyle/>
                    <a:p>
                      <a:pPr algn="l" fontAlgn="b"/>
                      <a:r>
                        <a:rPr lang="en-US" sz="1200" b="0" i="0" u="none" strike="noStrike">
                          <a:solidFill>
                            <a:srgbClr val="000000"/>
                          </a:solidFill>
                          <a:effectLst/>
                          <a:latin typeface="Calibri" panose="020F0502020204030204" pitchFamily="34" charset="0"/>
                        </a:rPr>
                        <a:t>ROMO1</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4.93</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3.88</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9C0006"/>
                          </a:solidFill>
                          <a:effectLst/>
                          <a:latin typeface="Calibri" panose="020F0502020204030204" pitchFamily="34" charset="0"/>
                        </a:rPr>
                        <a:t>-1.05</a:t>
                      </a:r>
                    </a:p>
                  </a:txBody>
                  <a:tcPr marL="7583" marR="7583" marT="7583"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200" b="0" i="0" u="none" strike="noStrike">
                          <a:solidFill>
                            <a:srgbClr val="9C5700"/>
                          </a:solidFill>
                          <a:effectLst/>
                          <a:latin typeface="Calibri" panose="020F0502020204030204" pitchFamily="34" charset="0"/>
                        </a:rPr>
                        <a:t>0.117</a:t>
                      </a:r>
                    </a:p>
                  </a:txBody>
                  <a:tcPr marL="7583" marR="7583" marT="7583"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dirty="0">
                          <a:solidFill>
                            <a:srgbClr val="9C0006"/>
                          </a:solidFill>
                          <a:effectLst/>
                          <a:latin typeface="Calibri" panose="020F0502020204030204" pitchFamily="34" charset="0"/>
                        </a:rPr>
                        <a:t>-0.051</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200" b="0" i="0" u="none" strike="noStrike">
                          <a:solidFill>
                            <a:srgbClr val="9C0006"/>
                          </a:solidFill>
                          <a:effectLst/>
                          <a:latin typeface="Calibri" panose="020F0502020204030204" pitchFamily="34" charset="0"/>
                        </a:rPr>
                        <a:t>-0.339</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200" b="0" i="0" u="none" strike="noStrike">
                          <a:solidFill>
                            <a:srgbClr val="9C5700"/>
                          </a:solidFill>
                          <a:effectLst/>
                          <a:latin typeface="Calibri" panose="020F0502020204030204" pitchFamily="34" charset="0"/>
                        </a:rPr>
                        <a:t>0.004</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a:solidFill>
                            <a:srgbClr val="9C0006"/>
                          </a:solidFill>
                          <a:effectLst/>
                          <a:latin typeface="Calibri" panose="020F0502020204030204" pitchFamily="34" charset="0"/>
                        </a:rPr>
                        <a:t>-0.364</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200" b="0" i="0" u="none" strike="noStrike">
                          <a:solidFill>
                            <a:srgbClr val="9C0006"/>
                          </a:solidFill>
                          <a:effectLst/>
                          <a:latin typeface="Calibri" panose="020F0502020204030204" pitchFamily="34" charset="0"/>
                        </a:rPr>
                        <a:t>-2.068</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a:noFill/>
                    </a:lnB>
                  </a:tcPr>
                </a:tc>
                <a:extLst>
                  <a:ext uri="{0D108BD9-81ED-4DB2-BD59-A6C34878D82A}">
                    <a16:rowId xmlns:a16="http://schemas.microsoft.com/office/drawing/2014/main" val="398712055"/>
                  </a:ext>
                </a:extLst>
              </a:tr>
              <a:tr h="224780">
                <a:tc>
                  <a:txBody>
                    <a:bodyPr/>
                    <a:lstStyle/>
                    <a:p>
                      <a:pPr algn="l" fontAlgn="b"/>
                      <a:r>
                        <a:rPr lang="en-US" sz="1200" b="0" i="0" u="none" strike="noStrike">
                          <a:solidFill>
                            <a:srgbClr val="000000"/>
                          </a:solidFill>
                          <a:effectLst/>
                          <a:latin typeface="Calibri" panose="020F0502020204030204" pitchFamily="34" charset="0"/>
                        </a:rPr>
                        <a:t>SACR1</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5.50</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9.91</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9C5700"/>
                          </a:solidFill>
                          <a:effectLst/>
                          <a:latin typeface="Calibri" panose="020F0502020204030204" pitchFamily="34" charset="0"/>
                        </a:rPr>
                        <a:t>4.41</a:t>
                      </a:r>
                    </a:p>
                  </a:txBody>
                  <a:tcPr marL="7583" marR="7583" marT="7583"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a:solidFill>
                            <a:srgbClr val="9C5700"/>
                          </a:solidFill>
                          <a:effectLst/>
                          <a:latin typeface="Calibri" panose="020F0502020204030204" pitchFamily="34" charset="0"/>
                        </a:rPr>
                        <a:t>0.562</a:t>
                      </a:r>
                    </a:p>
                  </a:txBody>
                  <a:tcPr marL="7583" marR="7583" marT="7583"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dirty="0">
                          <a:solidFill>
                            <a:srgbClr val="9C5700"/>
                          </a:solidFill>
                          <a:effectLst/>
                          <a:latin typeface="Calibri" panose="020F0502020204030204" pitchFamily="34" charset="0"/>
                        </a:rPr>
                        <a:t>0.202</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dirty="0">
                          <a:solidFill>
                            <a:srgbClr val="9C5700"/>
                          </a:solidFill>
                          <a:effectLst/>
                          <a:latin typeface="Calibri" panose="020F0502020204030204" pitchFamily="34" charset="0"/>
                        </a:rPr>
                        <a:t>0.076</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a:solidFill>
                            <a:srgbClr val="9C5700"/>
                          </a:solidFill>
                          <a:effectLst/>
                          <a:latin typeface="Calibri" panose="020F0502020204030204" pitchFamily="34" charset="0"/>
                        </a:rPr>
                        <a:t>0.063</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a:solidFill>
                            <a:srgbClr val="9C5700"/>
                          </a:solidFill>
                          <a:effectLst/>
                          <a:latin typeface="Calibri" panose="020F0502020204030204" pitchFamily="34" charset="0"/>
                        </a:rPr>
                        <a:t>0.099</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a:solidFill>
                            <a:srgbClr val="9C5700"/>
                          </a:solidFill>
                          <a:effectLst/>
                          <a:latin typeface="Calibri" panose="020F0502020204030204" pitchFamily="34" charset="0"/>
                        </a:rPr>
                        <a:t>2.067</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a:noFill/>
                    </a:lnB>
                  </a:tcPr>
                </a:tc>
                <a:extLst>
                  <a:ext uri="{0D108BD9-81ED-4DB2-BD59-A6C34878D82A}">
                    <a16:rowId xmlns:a16="http://schemas.microsoft.com/office/drawing/2014/main" val="3175460757"/>
                  </a:ext>
                </a:extLst>
              </a:tr>
              <a:tr h="224780">
                <a:tc>
                  <a:txBody>
                    <a:bodyPr/>
                    <a:lstStyle/>
                    <a:p>
                      <a:pPr algn="l" fontAlgn="b"/>
                      <a:r>
                        <a:rPr lang="en-US" sz="1200" b="0" i="0" u="none" strike="noStrike">
                          <a:solidFill>
                            <a:srgbClr val="000000"/>
                          </a:solidFill>
                          <a:effectLst/>
                          <a:latin typeface="Calibri" panose="020F0502020204030204" pitchFamily="34" charset="0"/>
                        </a:rPr>
                        <a:t>SAGO1</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6.19</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6.43</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9C5700"/>
                          </a:solidFill>
                          <a:effectLst/>
                          <a:latin typeface="Calibri" panose="020F0502020204030204" pitchFamily="34" charset="0"/>
                        </a:rPr>
                        <a:t>0.24</a:t>
                      </a:r>
                    </a:p>
                  </a:txBody>
                  <a:tcPr marL="7583" marR="7583" marT="7583"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a:solidFill>
                            <a:srgbClr val="9C5700"/>
                          </a:solidFill>
                          <a:effectLst/>
                          <a:latin typeface="Calibri" panose="020F0502020204030204" pitchFamily="34" charset="0"/>
                        </a:rPr>
                        <a:t>0.15</a:t>
                      </a:r>
                    </a:p>
                  </a:txBody>
                  <a:tcPr marL="7583" marR="7583" marT="7583"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a:solidFill>
                            <a:srgbClr val="9C5700"/>
                          </a:solidFill>
                          <a:effectLst/>
                          <a:latin typeface="Calibri" panose="020F0502020204030204" pitchFamily="34" charset="0"/>
                        </a:rPr>
                        <a:t>0.059</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dirty="0">
                          <a:solidFill>
                            <a:srgbClr val="9C0006"/>
                          </a:solidFill>
                          <a:effectLst/>
                          <a:latin typeface="Calibri" panose="020F0502020204030204" pitchFamily="34" charset="0"/>
                        </a:rPr>
                        <a:t>-0.227</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200" b="0" i="0" u="none" strike="noStrike">
                          <a:solidFill>
                            <a:srgbClr val="9C5700"/>
                          </a:solidFill>
                          <a:effectLst/>
                          <a:latin typeface="Calibri" panose="020F0502020204030204" pitchFamily="34" charset="0"/>
                        </a:rPr>
                        <a:t>0.035</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a:solidFill>
                            <a:srgbClr val="9C0006"/>
                          </a:solidFill>
                          <a:effectLst/>
                          <a:latin typeface="Calibri" panose="020F0502020204030204" pitchFamily="34" charset="0"/>
                        </a:rPr>
                        <a:t>-0.295</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200" b="0" i="0" u="none" strike="noStrike">
                          <a:solidFill>
                            <a:srgbClr val="9C0006"/>
                          </a:solidFill>
                          <a:effectLst/>
                          <a:latin typeface="Calibri" panose="020F0502020204030204" pitchFamily="34" charset="0"/>
                        </a:rPr>
                        <a:t>-1.48</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a:noFill/>
                    </a:lnB>
                  </a:tcPr>
                </a:tc>
                <a:extLst>
                  <a:ext uri="{0D108BD9-81ED-4DB2-BD59-A6C34878D82A}">
                    <a16:rowId xmlns:a16="http://schemas.microsoft.com/office/drawing/2014/main" val="3412098432"/>
                  </a:ext>
                </a:extLst>
              </a:tr>
              <a:tr h="224780">
                <a:tc>
                  <a:txBody>
                    <a:bodyPr/>
                    <a:lstStyle/>
                    <a:p>
                      <a:pPr algn="l" fontAlgn="b"/>
                      <a:r>
                        <a:rPr lang="en-US" sz="1200" b="0" i="0" u="none" strike="noStrike">
                          <a:solidFill>
                            <a:srgbClr val="000000"/>
                          </a:solidFill>
                          <a:effectLst/>
                          <a:latin typeface="Calibri" panose="020F0502020204030204" pitchFamily="34" charset="0"/>
                        </a:rPr>
                        <a:t>SAWE1</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5.21</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9.43</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9C5700"/>
                          </a:solidFill>
                          <a:effectLst/>
                          <a:latin typeface="Calibri" panose="020F0502020204030204" pitchFamily="34" charset="0"/>
                        </a:rPr>
                        <a:t>4.22</a:t>
                      </a:r>
                    </a:p>
                  </a:txBody>
                  <a:tcPr marL="7583" marR="7583" marT="7583"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a:solidFill>
                            <a:srgbClr val="9C5700"/>
                          </a:solidFill>
                          <a:effectLst/>
                          <a:latin typeface="Calibri" panose="020F0502020204030204" pitchFamily="34" charset="0"/>
                        </a:rPr>
                        <a:t>0.645</a:t>
                      </a:r>
                    </a:p>
                  </a:txBody>
                  <a:tcPr marL="7583" marR="7583" marT="7583"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a:solidFill>
                            <a:srgbClr val="9C5700"/>
                          </a:solidFill>
                          <a:effectLst/>
                          <a:latin typeface="Calibri" panose="020F0502020204030204" pitchFamily="34" charset="0"/>
                        </a:rPr>
                        <a:t>0.169</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dirty="0">
                          <a:solidFill>
                            <a:srgbClr val="9C5700"/>
                          </a:solidFill>
                          <a:effectLst/>
                          <a:latin typeface="Calibri" panose="020F0502020204030204" pitchFamily="34" charset="0"/>
                        </a:rPr>
                        <a:t>0.18</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a:solidFill>
                            <a:srgbClr val="9C5700"/>
                          </a:solidFill>
                          <a:effectLst/>
                          <a:latin typeface="Calibri" panose="020F0502020204030204" pitchFamily="34" charset="0"/>
                        </a:rPr>
                        <a:t>0.108</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a:solidFill>
                            <a:srgbClr val="9C5700"/>
                          </a:solidFill>
                          <a:effectLst/>
                          <a:latin typeface="Calibri" panose="020F0502020204030204" pitchFamily="34" charset="0"/>
                        </a:rPr>
                        <a:t>0.687</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a:solidFill>
                            <a:srgbClr val="9C5700"/>
                          </a:solidFill>
                          <a:effectLst/>
                          <a:latin typeface="Calibri" panose="020F0502020204030204" pitchFamily="34" charset="0"/>
                        </a:rPr>
                        <a:t>2.189</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a:noFill/>
                    </a:lnB>
                  </a:tcPr>
                </a:tc>
                <a:extLst>
                  <a:ext uri="{0D108BD9-81ED-4DB2-BD59-A6C34878D82A}">
                    <a16:rowId xmlns:a16="http://schemas.microsoft.com/office/drawing/2014/main" val="3732434378"/>
                  </a:ext>
                </a:extLst>
              </a:tr>
              <a:tr h="224780">
                <a:tc>
                  <a:txBody>
                    <a:bodyPr/>
                    <a:lstStyle/>
                    <a:p>
                      <a:pPr algn="l" fontAlgn="b"/>
                      <a:r>
                        <a:rPr lang="en-US" sz="1200" b="0" i="0" u="none" strike="noStrike">
                          <a:solidFill>
                            <a:srgbClr val="000000"/>
                          </a:solidFill>
                          <a:effectLst/>
                          <a:latin typeface="Calibri" panose="020F0502020204030204" pitchFamily="34" charset="0"/>
                        </a:rPr>
                        <a:t>SAWT1</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4.67</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4.91</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9C5700"/>
                          </a:solidFill>
                          <a:effectLst/>
                          <a:latin typeface="Calibri" panose="020F0502020204030204" pitchFamily="34" charset="0"/>
                        </a:rPr>
                        <a:t>0.24</a:t>
                      </a:r>
                    </a:p>
                  </a:txBody>
                  <a:tcPr marL="7583" marR="7583" marT="7583"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a:solidFill>
                            <a:srgbClr val="9C5700"/>
                          </a:solidFill>
                          <a:effectLst/>
                          <a:latin typeface="Calibri" panose="020F0502020204030204" pitchFamily="34" charset="0"/>
                        </a:rPr>
                        <a:t>0.056</a:t>
                      </a:r>
                    </a:p>
                  </a:txBody>
                  <a:tcPr marL="7583" marR="7583" marT="7583"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a:solidFill>
                            <a:srgbClr val="9C0006"/>
                          </a:solidFill>
                          <a:effectLst/>
                          <a:latin typeface="Calibri" panose="020F0502020204030204" pitchFamily="34" charset="0"/>
                        </a:rPr>
                        <a:t>-0.067</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200" b="0" i="0" u="none" strike="noStrike" dirty="0">
                          <a:solidFill>
                            <a:srgbClr val="9C5700"/>
                          </a:solidFill>
                          <a:effectLst/>
                          <a:latin typeface="Calibri" panose="020F0502020204030204" pitchFamily="34" charset="0"/>
                        </a:rPr>
                        <a:t>0.077</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a:solidFill>
                            <a:srgbClr val="9C5700"/>
                          </a:solidFill>
                          <a:effectLst/>
                          <a:latin typeface="Calibri" panose="020F0502020204030204" pitchFamily="34" charset="0"/>
                        </a:rPr>
                        <a:t>0.022</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a:solidFill>
                            <a:srgbClr val="9C0006"/>
                          </a:solidFill>
                          <a:effectLst/>
                          <a:latin typeface="Calibri" panose="020F0502020204030204" pitchFamily="34" charset="0"/>
                        </a:rPr>
                        <a:t>-0.382</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200" b="0" i="0" u="none" strike="noStrike">
                          <a:solidFill>
                            <a:srgbClr val="9C0006"/>
                          </a:solidFill>
                          <a:effectLst/>
                          <a:latin typeface="Calibri" panose="020F0502020204030204" pitchFamily="34" charset="0"/>
                        </a:rPr>
                        <a:t>-2.524</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a:noFill/>
                    </a:lnB>
                  </a:tcPr>
                </a:tc>
                <a:extLst>
                  <a:ext uri="{0D108BD9-81ED-4DB2-BD59-A6C34878D82A}">
                    <a16:rowId xmlns:a16="http://schemas.microsoft.com/office/drawing/2014/main" val="2096277389"/>
                  </a:ext>
                </a:extLst>
              </a:tr>
              <a:tr h="224780">
                <a:tc>
                  <a:txBody>
                    <a:bodyPr/>
                    <a:lstStyle/>
                    <a:p>
                      <a:pPr algn="l" fontAlgn="b"/>
                      <a:r>
                        <a:rPr lang="en-US" sz="1200" b="0" i="0" u="none" strike="noStrike">
                          <a:solidFill>
                            <a:srgbClr val="000000"/>
                          </a:solidFill>
                          <a:effectLst/>
                          <a:latin typeface="Calibri" panose="020F0502020204030204" pitchFamily="34" charset="0"/>
                        </a:rPr>
                        <a:t>SIME1</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8.49</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9.82</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9C5700"/>
                          </a:solidFill>
                          <a:effectLst/>
                          <a:latin typeface="Calibri" panose="020F0502020204030204" pitchFamily="34" charset="0"/>
                        </a:rPr>
                        <a:t>1.33</a:t>
                      </a:r>
                    </a:p>
                  </a:txBody>
                  <a:tcPr marL="7583" marR="7583" marT="7583"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a:solidFill>
                            <a:srgbClr val="9C5700"/>
                          </a:solidFill>
                          <a:effectLst/>
                          <a:latin typeface="Calibri" panose="020F0502020204030204" pitchFamily="34" charset="0"/>
                        </a:rPr>
                        <a:t>0.226</a:t>
                      </a:r>
                    </a:p>
                  </a:txBody>
                  <a:tcPr marL="7583" marR="7583" marT="7583"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a:solidFill>
                            <a:srgbClr val="9C0006"/>
                          </a:solidFill>
                          <a:effectLst/>
                          <a:latin typeface="Calibri" panose="020F0502020204030204" pitchFamily="34" charset="0"/>
                        </a:rPr>
                        <a:t>-0.058</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200" b="0" i="0" u="none" strike="noStrike" dirty="0">
                          <a:solidFill>
                            <a:srgbClr val="9C0006"/>
                          </a:solidFill>
                          <a:effectLst/>
                          <a:latin typeface="Calibri" panose="020F0502020204030204" pitchFamily="34" charset="0"/>
                        </a:rPr>
                        <a:t>-0.432</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200" b="0" i="0" u="none" strike="noStrike" dirty="0">
                          <a:solidFill>
                            <a:srgbClr val="9C5700"/>
                          </a:solidFill>
                          <a:effectLst/>
                          <a:latin typeface="Calibri" panose="020F0502020204030204" pitchFamily="34" charset="0"/>
                        </a:rPr>
                        <a:t>0.027</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a:solidFill>
                            <a:srgbClr val="9C0006"/>
                          </a:solidFill>
                          <a:effectLst/>
                          <a:latin typeface="Calibri" panose="020F0502020204030204" pitchFamily="34" charset="0"/>
                        </a:rPr>
                        <a:t>-0.469</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200" b="0" i="0" u="none" strike="noStrike">
                          <a:solidFill>
                            <a:srgbClr val="9C0006"/>
                          </a:solidFill>
                          <a:effectLst/>
                          <a:latin typeface="Calibri" panose="020F0502020204030204" pitchFamily="34" charset="0"/>
                        </a:rPr>
                        <a:t>-1.147</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a:noFill/>
                    </a:lnB>
                  </a:tcPr>
                </a:tc>
                <a:extLst>
                  <a:ext uri="{0D108BD9-81ED-4DB2-BD59-A6C34878D82A}">
                    <a16:rowId xmlns:a16="http://schemas.microsoft.com/office/drawing/2014/main" val="610486002"/>
                  </a:ext>
                </a:extLst>
              </a:tr>
              <a:tr h="224780">
                <a:tc>
                  <a:txBody>
                    <a:bodyPr/>
                    <a:lstStyle/>
                    <a:p>
                      <a:pPr algn="l" fontAlgn="b"/>
                      <a:r>
                        <a:rPr lang="en-US" sz="1200" b="0" i="0" u="none" strike="noStrike">
                          <a:solidFill>
                            <a:srgbClr val="000000"/>
                          </a:solidFill>
                          <a:effectLst/>
                          <a:latin typeface="Calibri" panose="020F0502020204030204" pitchFamily="34" charset="0"/>
                        </a:rPr>
                        <a:t>STAR1</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6.59</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5.71</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9C0006"/>
                          </a:solidFill>
                          <a:effectLst/>
                          <a:latin typeface="Calibri" panose="020F0502020204030204" pitchFamily="34" charset="0"/>
                        </a:rPr>
                        <a:t>-0.88</a:t>
                      </a:r>
                    </a:p>
                  </a:txBody>
                  <a:tcPr marL="7583" marR="7583" marT="7583"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200" b="0" i="0" u="none" strike="noStrike">
                          <a:solidFill>
                            <a:srgbClr val="9C5700"/>
                          </a:solidFill>
                          <a:effectLst/>
                          <a:latin typeface="Calibri" panose="020F0502020204030204" pitchFamily="34" charset="0"/>
                        </a:rPr>
                        <a:t>0.085</a:t>
                      </a:r>
                    </a:p>
                  </a:txBody>
                  <a:tcPr marL="7583" marR="7583" marT="7583"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a:solidFill>
                            <a:srgbClr val="9C0006"/>
                          </a:solidFill>
                          <a:effectLst/>
                          <a:latin typeface="Calibri" panose="020F0502020204030204" pitchFamily="34" charset="0"/>
                        </a:rPr>
                        <a:t>-0.045</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200" b="0" i="0" u="none" strike="noStrike">
                          <a:solidFill>
                            <a:srgbClr val="9C0006"/>
                          </a:solidFill>
                          <a:effectLst/>
                          <a:latin typeface="Calibri" panose="020F0502020204030204" pitchFamily="34" charset="0"/>
                        </a:rPr>
                        <a:t>-0.246</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200" b="0" i="0" u="none" strike="noStrike" dirty="0">
                          <a:solidFill>
                            <a:srgbClr val="9C5700"/>
                          </a:solidFill>
                          <a:effectLst/>
                          <a:latin typeface="Calibri" panose="020F0502020204030204" pitchFamily="34" charset="0"/>
                        </a:rPr>
                        <a:t>0.009</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a:solidFill>
                            <a:srgbClr val="9C0006"/>
                          </a:solidFill>
                          <a:effectLst/>
                          <a:latin typeface="Calibri" panose="020F0502020204030204" pitchFamily="34" charset="0"/>
                        </a:rPr>
                        <a:t>-0.405</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200" b="0" i="0" u="none" strike="noStrike">
                          <a:solidFill>
                            <a:srgbClr val="9C0006"/>
                          </a:solidFill>
                          <a:effectLst/>
                          <a:latin typeface="Calibri" panose="020F0502020204030204" pitchFamily="34" charset="0"/>
                        </a:rPr>
                        <a:t>-2.375</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a:noFill/>
                    </a:lnB>
                  </a:tcPr>
                </a:tc>
                <a:extLst>
                  <a:ext uri="{0D108BD9-81ED-4DB2-BD59-A6C34878D82A}">
                    <a16:rowId xmlns:a16="http://schemas.microsoft.com/office/drawing/2014/main" val="3726941326"/>
                  </a:ext>
                </a:extLst>
              </a:tr>
              <a:tr h="224780">
                <a:tc>
                  <a:txBody>
                    <a:bodyPr/>
                    <a:lstStyle/>
                    <a:p>
                      <a:pPr algn="l" fontAlgn="b"/>
                      <a:r>
                        <a:rPr lang="en-US" sz="1200" b="0" i="0" u="none" strike="noStrike">
                          <a:solidFill>
                            <a:srgbClr val="000000"/>
                          </a:solidFill>
                          <a:effectLst/>
                          <a:latin typeface="Calibri" panose="020F0502020204030204" pitchFamily="34" charset="0"/>
                        </a:rPr>
                        <a:t>THRO1</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5.93</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8.70</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9C5700"/>
                          </a:solidFill>
                          <a:effectLst/>
                          <a:latin typeface="Calibri" panose="020F0502020204030204" pitchFamily="34" charset="0"/>
                        </a:rPr>
                        <a:t>2.77</a:t>
                      </a:r>
                    </a:p>
                  </a:txBody>
                  <a:tcPr marL="7583" marR="7583" marT="7583"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a:solidFill>
                            <a:srgbClr val="9C5700"/>
                          </a:solidFill>
                          <a:effectLst/>
                          <a:latin typeface="Calibri" panose="020F0502020204030204" pitchFamily="34" charset="0"/>
                        </a:rPr>
                        <a:t>0.351</a:t>
                      </a:r>
                    </a:p>
                  </a:txBody>
                  <a:tcPr marL="7583" marR="7583" marT="7583"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a:solidFill>
                            <a:srgbClr val="9C5700"/>
                          </a:solidFill>
                          <a:effectLst/>
                          <a:latin typeface="Calibri" panose="020F0502020204030204" pitchFamily="34" charset="0"/>
                        </a:rPr>
                        <a:t>0.04</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a:solidFill>
                            <a:srgbClr val="9C0006"/>
                          </a:solidFill>
                          <a:effectLst/>
                          <a:latin typeface="Calibri" panose="020F0502020204030204" pitchFamily="34" charset="0"/>
                        </a:rPr>
                        <a:t>-0.045</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200" b="0" i="0" u="none" strike="noStrike" dirty="0">
                          <a:solidFill>
                            <a:srgbClr val="9C5700"/>
                          </a:solidFill>
                          <a:effectLst/>
                          <a:latin typeface="Calibri" panose="020F0502020204030204" pitchFamily="34" charset="0"/>
                        </a:rPr>
                        <a:t>0.057</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a:solidFill>
                            <a:srgbClr val="9C0006"/>
                          </a:solidFill>
                          <a:effectLst/>
                          <a:latin typeface="Calibri" panose="020F0502020204030204" pitchFamily="34" charset="0"/>
                        </a:rPr>
                        <a:t>-0.196</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200" b="0" i="0" u="none" strike="noStrike">
                          <a:solidFill>
                            <a:srgbClr val="9C5700"/>
                          </a:solidFill>
                          <a:effectLst/>
                          <a:latin typeface="Calibri" panose="020F0502020204030204" pitchFamily="34" charset="0"/>
                        </a:rPr>
                        <a:t>0.112</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a:noFill/>
                    </a:lnB>
                  </a:tcPr>
                </a:tc>
                <a:extLst>
                  <a:ext uri="{0D108BD9-81ED-4DB2-BD59-A6C34878D82A}">
                    <a16:rowId xmlns:a16="http://schemas.microsoft.com/office/drawing/2014/main" val="1537219685"/>
                  </a:ext>
                </a:extLst>
              </a:tr>
              <a:tr h="224780">
                <a:tc>
                  <a:txBody>
                    <a:bodyPr/>
                    <a:lstStyle/>
                    <a:p>
                      <a:pPr algn="l" fontAlgn="b"/>
                      <a:r>
                        <a:rPr lang="en-US" sz="1200" b="0" i="0" u="none" strike="noStrike">
                          <a:solidFill>
                            <a:srgbClr val="000000"/>
                          </a:solidFill>
                          <a:effectLst/>
                          <a:latin typeface="Calibri" panose="020F0502020204030204" pitchFamily="34" charset="0"/>
                        </a:rPr>
                        <a:t>TUXE1</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6.96</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6.29</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9C0006"/>
                          </a:solidFill>
                          <a:effectLst/>
                          <a:latin typeface="Calibri" panose="020F0502020204030204" pitchFamily="34" charset="0"/>
                        </a:rPr>
                        <a:t>-0.67</a:t>
                      </a:r>
                    </a:p>
                  </a:txBody>
                  <a:tcPr marL="7583" marR="7583" marT="7583"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200" b="0" i="0" u="none" strike="noStrike">
                          <a:solidFill>
                            <a:srgbClr val="9C5700"/>
                          </a:solidFill>
                          <a:effectLst/>
                          <a:latin typeface="Calibri" panose="020F0502020204030204" pitchFamily="34" charset="0"/>
                        </a:rPr>
                        <a:t>0.034</a:t>
                      </a:r>
                    </a:p>
                  </a:txBody>
                  <a:tcPr marL="7583" marR="7583" marT="7583"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a:solidFill>
                            <a:srgbClr val="9C0006"/>
                          </a:solidFill>
                          <a:effectLst/>
                          <a:latin typeface="Calibri" panose="020F0502020204030204" pitchFamily="34" charset="0"/>
                        </a:rPr>
                        <a:t>-0.07</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200" b="0" i="0" u="none" strike="noStrike">
                          <a:solidFill>
                            <a:srgbClr val="9C0006"/>
                          </a:solidFill>
                          <a:effectLst/>
                          <a:latin typeface="Calibri" panose="020F0502020204030204" pitchFamily="34" charset="0"/>
                        </a:rPr>
                        <a:t>-0.492</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200" b="0" i="0" u="none" strike="noStrike" dirty="0">
                          <a:solidFill>
                            <a:srgbClr val="9C0006"/>
                          </a:solidFill>
                          <a:effectLst/>
                          <a:latin typeface="Calibri" panose="020F0502020204030204" pitchFamily="34" charset="0"/>
                        </a:rPr>
                        <a:t>-0.009</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200" b="0" i="0" u="none" strike="noStrike" dirty="0">
                          <a:solidFill>
                            <a:srgbClr val="9C0006"/>
                          </a:solidFill>
                          <a:effectLst/>
                          <a:latin typeface="Calibri" panose="020F0502020204030204" pitchFamily="34" charset="0"/>
                        </a:rPr>
                        <a:t>-0.467</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200" b="0" i="0" u="none" strike="noStrike">
                          <a:solidFill>
                            <a:srgbClr val="9C0006"/>
                          </a:solidFill>
                          <a:effectLst/>
                          <a:latin typeface="Calibri" panose="020F0502020204030204" pitchFamily="34" charset="0"/>
                        </a:rPr>
                        <a:t>-2.359</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a:noFill/>
                    </a:lnB>
                  </a:tcPr>
                </a:tc>
                <a:extLst>
                  <a:ext uri="{0D108BD9-81ED-4DB2-BD59-A6C34878D82A}">
                    <a16:rowId xmlns:a16="http://schemas.microsoft.com/office/drawing/2014/main" val="3940924677"/>
                  </a:ext>
                </a:extLst>
              </a:tr>
              <a:tr h="224780">
                <a:tc>
                  <a:txBody>
                    <a:bodyPr/>
                    <a:lstStyle/>
                    <a:p>
                      <a:pPr algn="l" fontAlgn="b"/>
                      <a:r>
                        <a:rPr lang="en-US" sz="1200" b="0" i="0" u="none" strike="noStrike">
                          <a:solidFill>
                            <a:srgbClr val="000000"/>
                          </a:solidFill>
                          <a:effectLst/>
                          <a:latin typeface="Calibri" panose="020F0502020204030204" pitchFamily="34" charset="0"/>
                        </a:rPr>
                        <a:t>WHPE1</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3.53</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2.42</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9C0006"/>
                          </a:solidFill>
                          <a:effectLst/>
                          <a:latin typeface="Calibri" panose="020F0502020204030204" pitchFamily="34" charset="0"/>
                        </a:rPr>
                        <a:t>-1.11</a:t>
                      </a:r>
                    </a:p>
                  </a:txBody>
                  <a:tcPr marL="7583" marR="7583" marT="7583"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200" b="0" i="0" u="none" strike="noStrike">
                          <a:solidFill>
                            <a:srgbClr val="9C5700"/>
                          </a:solidFill>
                          <a:effectLst/>
                          <a:latin typeface="Calibri" panose="020F0502020204030204" pitchFamily="34" charset="0"/>
                        </a:rPr>
                        <a:t>0.09</a:t>
                      </a:r>
                    </a:p>
                  </a:txBody>
                  <a:tcPr marL="7583" marR="7583" marT="7583"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a:solidFill>
                            <a:srgbClr val="9C0006"/>
                          </a:solidFill>
                          <a:effectLst/>
                          <a:latin typeface="Calibri" panose="020F0502020204030204" pitchFamily="34" charset="0"/>
                        </a:rPr>
                        <a:t>-0.052</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200" b="0" i="0" u="none" strike="noStrike">
                          <a:solidFill>
                            <a:srgbClr val="9C0006"/>
                          </a:solidFill>
                          <a:effectLst/>
                          <a:latin typeface="Calibri" panose="020F0502020204030204" pitchFamily="34" charset="0"/>
                        </a:rPr>
                        <a:t>-0.386</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200" b="0" i="0" u="none" strike="noStrike">
                          <a:solidFill>
                            <a:srgbClr val="9C5700"/>
                          </a:solidFill>
                          <a:effectLst/>
                          <a:latin typeface="Calibri" panose="020F0502020204030204" pitchFamily="34" charset="0"/>
                        </a:rPr>
                        <a:t>0.009</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dirty="0">
                          <a:solidFill>
                            <a:srgbClr val="9C0006"/>
                          </a:solidFill>
                          <a:effectLst/>
                          <a:latin typeface="Calibri" panose="020F0502020204030204" pitchFamily="34" charset="0"/>
                        </a:rPr>
                        <a:t>-0.373</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200" b="0" i="0" u="none" strike="noStrike">
                          <a:solidFill>
                            <a:srgbClr val="9C0006"/>
                          </a:solidFill>
                          <a:effectLst/>
                          <a:latin typeface="Calibri" panose="020F0502020204030204" pitchFamily="34" charset="0"/>
                        </a:rPr>
                        <a:t>-2.285</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a:noFill/>
                    </a:lnB>
                  </a:tcPr>
                </a:tc>
                <a:extLst>
                  <a:ext uri="{0D108BD9-81ED-4DB2-BD59-A6C34878D82A}">
                    <a16:rowId xmlns:a16="http://schemas.microsoft.com/office/drawing/2014/main" val="4072791059"/>
                  </a:ext>
                </a:extLst>
              </a:tr>
              <a:tr h="224780">
                <a:tc>
                  <a:txBody>
                    <a:bodyPr/>
                    <a:lstStyle/>
                    <a:p>
                      <a:pPr algn="l" fontAlgn="b"/>
                      <a:r>
                        <a:rPr lang="en-US" sz="1200" b="0" i="0" u="none" strike="noStrike">
                          <a:solidFill>
                            <a:srgbClr val="000000"/>
                          </a:solidFill>
                          <a:effectLst/>
                          <a:latin typeface="Calibri" panose="020F0502020204030204" pitchFamily="34" charset="0"/>
                        </a:rPr>
                        <a:t>WHRI1</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3.02</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1.73</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9C0006"/>
                          </a:solidFill>
                          <a:effectLst/>
                          <a:latin typeface="Calibri" panose="020F0502020204030204" pitchFamily="34" charset="0"/>
                        </a:rPr>
                        <a:t>-1.29</a:t>
                      </a:r>
                    </a:p>
                  </a:txBody>
                  <a:tcPr marL="7583" marR="7583" marT="7583"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200" b="0" i="0" u="none" strike="noStrike">
                          <a:solidFill>
                            <a:srgbClr val="9C5700"/>
                          </a:solidFill>
                          <a:effectLst/>
                          <a:latin typeface="Calibri" panose="020F0502020204030204" pitchFamily="34" charset="0"/>
                        </a:rPr>
                        <a:t>0.062</a:t>
                      </a:r>
                    </a:p>
                  </a:txBody>
                  <a:tcPr marL="7583" marR="7583" marT="7583"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a:solidFill>
                            <a:srgbClr val="9C0006"/>
                          </a:solidFill>
                          <a:effectLst/>
                          <a:latin typeface="Calibri" panose="020F0502020204030204" pitchFamily="34" charset="0"/>
                        </a:rPr>
                        <a:t>-0.055</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200" b="0" i="0" u="none" strike="noStrike">
                          <a:solidFill>
                            <a:srgbClr val="9C0006"/>
                          </a:solidFill>
                          <a:effectLst/>
                          <a:latin typeface="Calibri" panose="020F0502020204030204" pitchFamily="34" charset="0"/>
                        </a:rPr>
                        <a:t>-0.476</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200" b="0" i="0" u="none" strike="noStrike">
                          <a:solidFill>
                            <a:srgbClr val="9C5700"/>
                          </a:solidFill>
                          <a:effectLst/>
                          <a:latin typeface="Calibri" panose="020F0502020204030204" pitchFamily="34" charset="0"/>
                        </a:rPr>
                        <a:t>0.01</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dirty="0">
                          <a:solidFill>
                            <a:srgbClr val="9C0006"/>
                          </a:solidFill>
                          <a:effectLst/>
                          <a:latin typeface="Calibri" panose="020F0502020204030204" pitchFamily="34" charset="0"/>
                        </a:rPr>
                        <a:t>-0.398</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200" b="0" i="0" u="none" strike="noStrike" dirty="0">
                          <a:solidFill>
                            <a:srgbClr val="9C0006"/>
                          </a:solidFill>
                          <a:effectLst/>
                          <a:latin typeface="Calibri" panose="020F0502020204030204" pitchFamily="34" charset="0"/>
                        </a:rPr>
                        <a:t>-2.612</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a:noFill/>
                    </a:lnB>
                  </a:tcPr>
                </a:tc>
                <a:extLst>
                  <a:ext uri="{0D108BD9-81ED-4DB2-BD59-A6C34878D82A}">
                    <a16:rowId xmlns:a16="http://schemas.microsoft.com/office/drawing/2014/main" val="2643628010"/>
                  </a:ext>
                </a:extLst>
              </a:tr>
              <a:tr h="224780">
                <a:tc>
                  <a:txBody>
                    <a:bodyPr/>
                    <a:lstStyle/>
                    <a:p>
                      <a:pPr algn="l" fontAlgn="b"/>
                      <a:r>
                        <a:rPr lang="en-US" sz="1200" b="0" i="0" u="none" strike="noStrike">
                          <a:solidFill>
                            <a:srgbClr val="000000"/>
                          </a:solidFill>
                          <a:effectLst/>
                          <a:latin typeface="Calibri" panose="020F0502020204030204" pitchFamily="34" charset="0"/>
                        </a:rPr>
                        <a:t>YELL2</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3.98</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3.48</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9C0006"/>
                          </a:solidFill>
                          <a:effectLst/>
                          <a:latin typeface="Calibri" panose="020F0502020204030204" pitchFamily="34" charset="0"/>
                        </a:rPr>
                        <a:t>-0.50</a:t>
                      </a:r>
                    </a:p>
                  </a:txBody>
                  <a:tcPr marL="7583" marR="7583" marT="7583"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200" b="0" i="0" u="none" strike="noStrike">
                          <a:solidFill>
                            <a:srgbClr val="9C5700"/>
                          </a:solidFill>
                          <a:effectLst/>
                          <a:latin typeface="Calibri" panose="020F0502020204030204" pitchFamily="34" charset="0"/>
                        </a:rPr>
                        <a:t>0.098</a:t>
                      </a:r>
                    </a:p>
                  </a:txBody>
                  <a:tcPr marL="7583" marR="7583" marT="7583"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a:solidFill>
                            <a:srgbClr val="9C0006"/>
                          </a:solidFill>
                          <a:effectLst/>
                          <a:latin typeface="Calibri" panose="020F0502020204030204" pitchFamily="34" charset="0"/>
                        </a:rPr>
                        <a:t>-0.019</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200" b="0" i="0" u="none" strike="noStrike">
                          <a:solidFill>
                            <a:srgbClr val="9C0006"/>
                          </a:solidFill>
                          <a:effectLst/>
                          <a:latin typeface="Calibri" panose="020F0502020204030204" pitchFamily="34" charset="0"/>
                        </a:rPr>
                        <a:t>-0.313</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200" b="0" i="0" u="none" strike="noStrike">
                          <a:solidFill>
                            <a:srgbClr val="9C5700"/>
                          </a:solidFill>
                          <a:effectLst/>
                          <a:latin typeface="Calibri" panose="020F0502020204030204" pitchFamily="34" charset="0"/>
                        </a:rPr>
                        <a:t>0.002</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a:solidFill>
                            <a:srgbClr val="9C0006"/>
                          </a:solidFill>
                          <a:effectLst/>
                          <a:latin typeface="Calibri" panose="020F0502020204030204" pitchFamily="34" charset="0"/>
                        </a:rPr>
                        <a:t>-0.425</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200" b="0" i="0" u="none" strike="noStrike" dirty="0">
                          <a:solidFill>
                            <a:srgbClr val="9C0006"/>
                          </a:solidFill>
                          <a:effectLst/>
                          <a:latin typeface="Calibri" panose="020F0502020204030204" pitchFamily="34" charset="0"/>
                        </a:rPr>
                        <a:t>-2.618</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a:noFill/>
                    </a:lnB>
                  </a:tcPr>
                </a:tc>
                <a:extLst>
                  <a:ext uri="{0D108BD9-81ED-4DB2-BD59-A6C34878D82A}">
                    <a16:rowId xmlns:a16="http://schemas.microsoft.com/office/drawing/2014/main" val="1271032370"/>
                  </a:ext>
                </a:extLst>
              </a:tr>
              <a:tr h="224780">
                <a:tc>
                  <a:txBody>
                    <a:bodyPr/>
                    <a:lstStyle/>
                    <a:p>
                      <a:pPr algn="l" fontAlgn="b"/>
                      <a:r>
                        <a:rPr lang="en-US" sz="1200" b="0" i="0" u="none" strike="noStrike">
                          <a:solidFill>
                            <a:srgbClr val="000000"/>
                          </a:solidFill>
                          <a:effectLst/>
                          <a:latin typeface="Calibri" panose="020F0502020204030204" pitchFamily="34" charset="0"/>
                        </a:rPr>
                        <a:t>YOSE1</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6.29</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4.60</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9C0006"/>
                          </a:solidFill>
                          <a:effectLst/>
                          <a:latin typeface="Calibri" panose="020F0502020204030204" pitchFamily="34" charset="0"/>
                        </a:rPr>
                        <a:t>-1.69</a:t>
                      </a:r>
                    </a:p>
                  </a:txBody>
                  <a:tcPr marL="7583" marR="7583" marT="7583"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200" b="0" i="0" u="none" strike="noStrike">
                          <a:solidFill>
                            <a:srgbClr val="9C5700"/>
                          </a:solidFill>
                          <a:effectLst/>
                          <a:latin typeface="Calibri" panose="020F0502020204030204" pitchFamily="34" charset="0"/>
                        </a:rPr>
                        <a:t>0.065</a:t>
                      </a:r>
                    </a:p>
                  </a:txBody>
                  <a:tcPr marL="7583" marR="7583" marT="7583"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a:solidFill>
                            <a:srgbClr val="9C0006"/>
                          </a:solidFill>
                          <a:effectLst/>
                          <a:latin typeface="Calibri" panose="020F0502020204030204" pitchFamily="34" charset="0"/>
                        </a:rPr>
                        <a:t>-0.045</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200" b="0" i="0" u="none" strike="noStrike">
                          <a:solidFill>
                            <a:srgbClr val="9C0006"/>
                          </a:solidFill>
                          <a:effectLst/>
                          <a:latin typeface="Calibri" panose="020F0502020204030204" pitchFamily="34" charset="0"/>
                        </a:rPr>
                        <a:t>-0.27</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200" b="0" i="0" u="none" strike="noStrike">
                          <a:solidFill>
                            <a:srgbClr val="9C5700"/>
                          </a:solidFill>
                          <a:effectLst/>
                          <a:latin typeface="Calibri" panose="020F0502020204030204" pitchFamily="34" charset="0"/>
                        </a:rPr>
                        <a:t>0.008</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r" fontAlgn="b"/>
                      <a:r>
                        <a:rPr lang="en-US" sz="1200" b="0" i="0" u="none" strike="noStrike">
                          <a:solidFill>
                            <a:srgbClr val="9C0006"/>
                          </a:solidFill>
                          <a:effectLst/>
                          <a:latin typeface="Calibri" panose="020F0502020204030204" pitchFamily="34" charset="0"/>
                        </a:rPr>
                        <a:t>-0.407</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fontAlgn="b"/>
                      <a:r>
                        <a:rPr lang="en-US" sz="1200" b="0" i="0" u="none" strike="noStrike" dirty="0">
                          <a:solidFill>
                            <a:srgbClr val="9C0006"/>
                          </a:solidFill>
                          <a:effectLst/>
                          <a:latin typeface="Calibri" panose="020F0502020204030204" pitchFamily="34" charset="0"/>
                        </a:rPr>
                        <a:t>-2.227</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7583" marR="7583" marT="758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7583" marR="7583" marT="7583"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7583" marR="7583" marT="7583" marB="0" anchor="b">
                    <a:lnL>
                      <a:noFill/>
                    </a:lnL>
                    <a:lnR>
                      <a:noFill/>
                    </a:lnR>
                    <a:lnT>
                      <a:noFill/>
                    </a:lnT>
                    <a:lnB>
                      <a:noFill/>
                    </a:lnB>
                  </a:tcPr>
                </a:tc>
                <a:extLst>
                  <a:ext uri="{0D108BD9-81ED-4DB2-BD59-A6C34878D82A}">
                    <a16:rowId xmlns:a16="http://schemas.microsoft.com/office/drawing/2014/main" val="457938377"/>
                  </a:ext>
                </a:extLst>
              </a:tr>
            </a:tbl>
          </a:graphicData>
        </a:graphic>
      </p:graphicFrame>
      <p:sp>
        <p:nvSpPr>
          <p:cNvPr id="2" name="Slide Number Placeholder 1">
            <a:extLst>
              <a:ext uri="{FF2B5EF4-FFF2-40B4-BE49-F238E27FC236}">
                <a16:creationId xmlns:a16="http://schemas.microsoft.com/office/drawing/2014/main" id="{AC7AC2DC-CD86-4CBB-9BE9-66242439793D}"/>
              </a:ext>
            </a:extLst>
          </p:cNvPr>
          <p:cNvSpPr>
            <a:spLocks noGrp="1"/>
          </p:cNvSpPr>
          <p:nvPr>
            <p:ph type="sldNum" sz="quarter" idx="12"/>
          </p:nvPr>
        </p:nvSpPr>
        <p:spPr/>
        <p:txBody>
          <a:bodyPr/>
          <a:lstStyle/>
          <a:p>
            <a:fld id="{A9559463-10BD-406E-B705-C8BC6CBB526C}" type="slidenum">
              <a:rPr lang="en-US" smtClean="0"/>
              <a:t>19</a:t>
            </a:fld>
            <a:endParaRPr lang="en-US" dirty="0"/>
          </a:p>
        </p:txBody>
      </p:sp>
      <p:sp>
        <p:nvSpPr>
          <p:cNvPr id="3" name="TextBox 2">
            <a:extLst>
              <a:ext uri="{FF2B5EF4-FFF2-40B4-BE49-F238E27FC236}">
                <a16:creationId xmlns:a16="http://schemas.microsoft.com/office/drawing/2014/main" id="{516359DC-3999-44FA-8868-F4E39A3673B3}"/>
              </a:ext>
            </a:extLst>
          </p:cNvPr>
          <p:cNvSpPr txBox="1"/>
          <p:nvPr/>
        </p:nvSpPr>
        <p:spPr>
          <a:xfrm>
            <a:off x="8309844" y="1596909"/>
            <a:ext cx="3779520" cy="4801314"/>
          </a:xfrm>
          <a:prstGeom prst="rect">
            <a:avLst/>
          </a:prstGeom>
          <a:noFill/>
        </p:spPr>
        <p:txBody>
          <a:bodyPr wrap="square" rtlCol="0">
            <a:spAutoFit/>
          </a:bodyPr>
          <a:lstStyle/>
          <a:p>
            <a:pPr marL="285750" indent="-285750">
              <a:buFont typeface="Arial" panose="020B0604020202020204" pitchFamily="34" charset="0"/>
              <a:buChar char="•"/>
            </a:pPr>
            <a:r>
              <a:rPr lang="en-US" dirty="0"/>
              <a:t>Colored cells represent difference amounts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Left side of the table:</a:t>
            </a:r>
          </a:p>
          <a:p>
            <a:pPr marL="742950" lvl="1" indent="-285750">
              <a:buFont typeface="Arial" panose="020B0604020202020204" pitchFamily="34" charset="0"/>
              <a:buChar char="•"/>
            </a:pPr>
            <a:r>
              <a:rPr lang="en-US" dirty="0"/>
              <a:t>Endpoints using EPA assumptions and “clearest as natural” assumptions</a:t>
            </a:r>
          </a:p>
          <a:p>
            <a:pPr marL="285750" indent="-285750">
              <a:buFont typeface="Arial" panose="020B0604020202020204" pitchFamily="34" charset="0"/>
              <a:buChar char="•"/>
            </a:pPr>
            <a:r>
              <a:rPr lang="en-US" dirty="0"/>
              <a:t>Right side of the table</a:t>
            </a:r>
          </a:p>
          <a:p>
            <a:pPr marL="742950" lvl="1" indent="-285750">
              <a:buFont typeface="Arial" panose="020B0604020202020204" pitchFamily="34" charset="0"/>
              <a:buChar char="•"/>
            </a:pPr>
            <a:r>
              <a:rPr lang="en-US" dirty="0"/>
              <a:t>Headings represent </a:t>
            </a:r>
            <a:r>
              <a:rPr lang="en-US" dirty="0" err="1"/>
              <a:t>Trijonis</a:t>
            </a:r>
            <a:r>
              <a:rPr lang="en-US" dirty="0"/>
              <a:t> values</a:t>
            </a:r>
          </a:p>
          <a:p>
            <a:pPr marL="742950" lvl="1" indent="-285750">
              <a:buFont typeface="Arial" panose="020B0604020202020204" pitchFamily="34" charset="0"/>
              <a:buChar char="•"/>
            </a:pPr>
            <a:r>
              <a:rPr lang="en-US" dirty="0"/>
              <a:t>Cell values represent the difference between the </a:t>
            </a:r>
            <a:r>
              <a:rPr lang="en-US" dirty="0" err="1"/>
              <a:t>Trijonis</a:t>
            </a:r>
            <a:r>
              <a:rPr lang="en-US" dirty="0"/>
              <a:t> value and the “clearest as natural value”</a:t>
            </a:r>
          </a:p>
          <a:p>
            <a:pPr marL="1200150" lvl="2" indent="-285750">
              <a:buFont typeface="Arial" panose="020B0604020202020204" pitchFamily="34" charset="0"/>
              <a:buChar char="•"/>
            </a:pPr>
            <a:r>
              <a:rPr lang="en-US" dirty="0"/>
              <a:t>(</a:t>
            </a:r>
            <a:r>
              <a:rPr lang="en-US" dirty="0" err="1"/>
              <a:t>Trijonis</a:t>
            </a:r>
            <a:r>
              <a:rPr lang="en-US" dirty="0"/>
              <a:t> minus “can”)</a:t>
            </a:r>
          </a:p>
        </p:txBody>
      </p:sp>
    </p:spTree>
    <p:extLst>
      <p:ext uri="{BB962C8B-B14F-4D97-AF65-F5344CB8AC3E}">
        <p14:creationId xmlns:p14="http://schemas.microsoft.com/office/powerpoint/2010/main" val="3834271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F6A05-7F4B-4C0B-8538-90A51336B12F}"/>
              </a:ext>
            </a:extLst>
          </p:cNvPr>
          <p:cNvSpPr>
            <a:spLocks noGrp="1"/>
          </p:cNvSpPr>
          <p:nvPr>
            <p:ph type="title"/>
          </p:nvPr>
        </p:nvSpPr>
        <p:spPr/>
        <p:txBody>
          <a:bodyPr/>
          <a:lstStyle/>
          <a:p>
            <a:r>
              <a:rPr lang="en-US" dirty="0"/>
              <a:t>Outline (part 1)</a:t>
            </a:r>
          </a:p>
        </p:txBody>
      </p:sp>
      <p:sp>
        <p:nvSpPr>
          <p:cNvPr id="3" name="Content Placeholder 2">
            <a:extLst>
              <a:ext uri="{FF2B5EF4-FFF2-40B4-BE49-F238E27FC236}">
                <a16:creationId xmlns:a16="http://schemas.microsoft.com/office/drawing/2014/main" id="{CCE61B56-A5F1-4466-8AAE-366CEE4FDB79}"/>
              </a:ext>
            </a:extLst>
          </p:cNvPr>
          <p:cNvSpPr>
            <a:spLocks noGrp="1"/>
          </p:cNvSpPr>
          <p:nvPr>
            <p:ph idx="1"/>
          </p:nvPr>
        </p:nvSpPr>
        <p:spPr/>
        <p:txBody>
          <a:bodyPr/>
          <a:lstStyle/>
          <a:p>
            <a:r>
              <a:rPr lang="en-US" dirty="0"/>
              <a:t>Metric Topics</a:t>
            </a:r>
          </a:p>
          <a:p>
            <a:pPr lvl="1"/>
            <a:r>
              <a:rPr lang="en-US" dirty="0"/>
              <a:t>Metric run-through </a:t>
            </a:r>
          </a:p>
          <a:p>
            <a:pPr lvl="1"/>
            <a:r>
              <a:rPr lang="en-US" dirty="0"/>
              <a:t>Alternate </a:t>
            </a:r>
            <a:r>
              <a:rPr lang="en-US" dirty="0" err="1"/>
              <a:t>Trijonis</a:t>
            </a:r>
            <a:r>
              <a:rPr lang="en-US" dirty="0"/>
              <a:t> values (natural conditions)</a:t>
            </a:r>
          </a:p>
          <a:p>
            <a:pPr lvl="1"/>
            <a:r>
              <a:rPr lang="en-US" dirty="0"/>
              <a:t>Future wildfire scenarios</a:t>
            </a:r>
          </a:p>
          <a:p>
            <a:pPr lvl="1"/>
            <a:r>
              <a:rPr lang="en-US" dirty="0"/>
              <a:t>Overview for next steps</a:t>
            </a:r>
          </a:p>
          <a:p>
            <a:r>
              <a:rPr lang="en-US" dirty="0"/>
              <a:t>Data Topics </a:t>
            </a:r>
          </a:p>
          <a:p>
            <a:pPr lvl="1"/>
            <a:r>
              <a:rPr lang="en-US" dirty="0"/>
              <a:t>Threshold adjustment</a:t>
            </a:r>
          </a:p>
          <a:p>
            <a:pPr lvl="1"/>
            <a:r>
              <a:rPr lang="en-US" dirty="0"/>
              <a:t>Overview for next steps</a:t>
            </a:r>
          </a:p>
          <a:p>
            <a:pPr lvl="1"/>
            <a:endParaRPr lang="en-US" dirty="0"/>
          </a:p>
          <a:p>
            <a:pPr lvl="1"/>
            <a:r>
              <a:rPr lang="en-US" b="1" u="sng" dirty="0"/>
              <a:t>Part 2: Species-specific data trends</a:t>
            </a:r>
          </a:p>
        </p:txBody>
      </p:sp>
      <p:sp>
        <p:nvSpPr>
          <p:cNvPr id="4" name="Slide Number Placeholder 3">
            <a:extLst>
              <a:ext uri="{FF2B5EF4-FFF2-40B4-BE49-F238E27FC236}">
                <a16:creationId xmlns:a16="http://schemas.microsoft.com/office/drawing/2014/main" id="{637E1324-6D12-436C-840D-D79EDF2897C0}"/>
              </a:ext>
            </a:extLst>
          </p:cNvPr>
          <p:cNvSpPr>
            <a:spLocks noGrp="1"/>
          </p:cNvSpPr>
          <p:nvPr>
            <p:ph type="sldNum" sz="quarter" idx="12"/>
          </p:nvPr>
        </p:nvSpPr>
        <p:spPr/>
        <p:txBody>
          <a:bodyPr/>
          <a:lstStyle/>
          <a:p>
            <a:fld id="{A9559463-10BD-406E-B705-C8BC6CBB526C}" type="slidenum">
              <a:rPr lang="en-US" smtClean="0"/>
              <a:t>2</a:t>
            </a:fld>
            <a:endParaRPr lang="en-US"/>
          </a:p>
        </p:txBody>
      </p:sp>
    </p:spTree>
    <p:extLst>
      <p:ext uri="{BB962C8B-B14F-4D97-AF65-F5344CB8AC3E}">
        <p14:creationId xmlns:p14="http://schemas.microsoft.com/office/powerpoint/2010/main" val="1293792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08650-559E-4989-9C4D-95BB51707D6A}"/>
              </a:ext>
            </a:extLst>
          </p:cNvPr>
          <p:cNvSpPr>
            <a:spLocks noGrp="1"/>
          </p:cNvSpPr>
          <p:nvPr>
            <p:ph type="title"/>
          </p:nvPr>
        </p:nvSpPr>
        <p:spPr/>
        <p:txBody>
          <a:bodyPr/>
          <a:lstStyle/>
          <a:p>
            <a:r>
              <a:rPr lang="en-US" dirty="0"/>
              <a:t>Alternate </a:t>
            </a:r>
            <a:r>
              <a:rPr lang="en-US" dirty="0" err="1"/>
              <a:t>Trijonis</a:t>
            </a:r>
            <a:r>
              <a:rPr lang="en-US" dirty="0"/>
              <a:t> numbers</a:t>
            </a:r>
          </a:p>
        </p:txBody>
      </p:sp>
      <p:sp>
        <p:nvSpPr>
          <p:cNvPr id="3" name="Content Placeholder 2">
            <a:extLst>
              <a:ext uri="{FF2B5EF4-FFF2-40B4-BE49-F238E27FC236}">
                <a16:creationId xmlns:a16="http://schemas.microsoft.com/office/drawing/2014/main" id="{42BF56E0-1271-4685-8959-14C9D1C65E30}"/>
              </a:ext>
            </a:extLst>
          </p:cNvPr>
          <p:cNvSpPr>
            <a:spLocks noGrp="1"/>
          </p:cNvSpPr>
          <p:nvPr>
            <p:ph idx="1"/>
          </p:nvPr>
        </p:nvSpPr>
        <p:spPr/>
        <p:txBody>
          <a:bodyPr/>
          <a:lstStyle/>
          <a:p>
            <a:r>
              <a:rPr lang="en-US" dirty="0"/>
              <a:t>What the “clearest days as natural” assumption suggests:</a:t>
            </a:r>
          </a:p>
          <a:p>
            <a:pPr lvl="1"/>
            <a:r>
              <a:rPr lang="en-US" dirty="0"/>
              <a:t>Ammonium sulfate and elemental carbon </a:t>
            </a:r>
            <a:r>
              <a:rPr lang="en-US" dirty="0" err="1"/>
              <a:t>Trijonis</a:t>
            </a:r>
            <a:r>
              <a:rPr lang="en-US" dirty="0"/>
              <a:t> values too low</a:t>
            </a:r>
          </a:p>
          <a:p>
            <a:pPr lvl="1"/>
            <a:r>
              <a:rPr lang="en-US" dirty="0"/>
              <a:t>Coarse Mass and Soil </a:t>
            </a:r>
            <a:r>
              <a:rPr lang="en-US" dirty="0" err="1"/>
              <a:t>Trijonis</a:t>
            </a:r>
            <a:r>
              <a:rPr lang="en-US" dirty="0"/>
              <a:t> values too high</a:t>
            </a:r>
          </a:p>
          <a:p>
            <a:pPr lvl="1"/>
            <a:r>
              <a:rPr lang="en-US" dirty="0"/>
              <a:t>Ammonium nitrate and organic mass are more site-dependent (could not generalize)</a:t>
            </a:r>
          </a:p>
          <a:p>
            <a:endParaRPr lang="en-US" dirty="0"/>
          </a:p>
          <a:p>
            <a:r>
              <a:rPr lang="en-US" dirty="0"/>
              <a:t>Question:</a:t>
            </a:r>
          </a:p>
          <a:p>
            <a:pPr lvl="1"/>
            <a:r>
              <a:rPr lang="en-US" dirty="0"/>
              <a:t>Are clearest days the best representation of natural-routine?</a:t>
            </a:r>
          </a:p>
          <a:p>
            <a:pPr marL="457200" lvl="1" indent="0">
              <a:buNone/>
            </a:pPr>
            <a:endParaRPr lang="en-US" dirty="0"/>
          </a:p>
          <a:p>
            <a:endParaRPr lang="en-US" dirty="0"/>
          </a:p>
        </p:txBody>
      </p:sp>
      <p:sp>
        <p:nvSpPr>
          <p:cNvPr id="4" name="Slide Number Placeholder 3">
            <a:extLst>
              <a:ext uri="{FF2B5EF4-FFF2-40B4-BE49-F238E27FC236}">
                <a16:creationId xmlns:a16="http://schemas.microsoft.com/office/drawing/2014/main" id="{3B9A6ED8-2A71-4E9E-ABD7-41D7BEC8B858}"/>
              </a:ext>
            </a:extLst>
          </p:cNvPr>
          <p:cNvSpPr>
            <a:spLocks noGrp="1"/>
          </p:cNvSpPr>
          <p:nvPr>
            <p:ph type="sldNum" sz="quarter" idx="12"/>
          </p:nvPr>
        </p:nvSpPr>
        <p:spPr/>
        <p:txBody>
          <a:bodyPr/>
          <a:lstStyle/>
          <a:p>
            <a:fld id="{A9559463-10BD-406E-B705-C8BC6CBB526C}" type="slidenum">
              <a:rPr lang="en-US" smtClean="0"/>
              <a:t>20</a:t>
            </a:fld>
            <a:endParaRPr lang="en-US"/>
          </a:p>
        </p:txBody>
      </p:sp>
    </p:spTree>
    <p:extLst>
      <p:ext uri="{BB962C8B-B14F-4D97-AF65-F5344CB8AC3E}">
        <p14:creationId xmlns:p14="http://schemas.microsoft.com/office/powerpoint/2010/main" val="1185436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8BB2CA-59D2-4381-BABD-0CEB897DCEF6}"/>
              </a:ext>
            </a:extLst>
          </p:cNvPr>
          <p:cNvPicPr>
            <a:picLocks noChangeAspect="1"/>
          </p:cNvPicPr>
          <p:nvPr/>
        </p:nvPicPr>
        <p:blipFill rotWithShape="1">
          <a:blip r:embed="rId2">
            <a:extLst>
              <a:ext uri="{28A0092B-C50C-407E-A947-70E740481C1C}">
                <a14:useLocalDpi xmlns:a14="http://schemas.microsoft.com/office/drawing/2010/main" val="0"/>
              </a:ext>
            </a:extLst>
          </a:blip>
          <a:srcRect t="49932" r="49783"/>
          <a:stretch/>
        </p:blipFill>
        <p:spPr>
          <a:xfrm>
            <a:off x="194384" y="9327"/>
            <a:ext cx="5739882" cy="3433665"/>
          </a:xfrm>
          <a:prstGeom prst="rect">
            <a:avLst/>
          </a:prstGeom>
        </p:spPr>
      </p:pic>
      <p:sp>
        <p:nvSpPr>
          <p:cNvPr id="2" name="Slide Number Placeholder 1">
            <a:extLst>
              <a:ext uri="{FF2B5EF4-FFF2-40B4-BE49-F238E27FC236}">
                <a16:creationId xmlns:a16="http://schemas.microsoft.com/office/drawing/2014/main" id="{C058A58A-2303-4DC2-8546-11FFD6326C8B}"/>
              </a:ext>
            </a:extLst>
          </p:cNvPr>
          <p:cNvSpPr>
            <a:spLocks noGrp="1"/>
          </p:cNvSpPr>
          <p:nvPr>
            <p:ph type="sldNum" sz="quarter" idx="12"/>
          </p:nvPr>
        </p:nvSpPr>
        <p:spPr/>
        <p:txBody>
          <a:bodyPr/>
          <a:lstStyle/>
          <a:p>
            <a:fld id="{A9559463-10BD-406E-B705-C8BC6CBB526C}" type="slidenum">
              <a:rPr lang="en-US" smtClean="0"/>
              <a:t>21</a:t>
            </a:fld>
            <a:endParaRPr lang="en-US"/>
          </a:p>
        </p:txBody>
      </p:sp>
      <p:pic>
        <p:nvPicPr>
          <p:cNvPr id="4" name="Picture 3">
            <a:extLst>
              <a:ext uri="{FF2B5EF4-FFF2-40B4-BE49-F238E27FC236}">
                <a16:creationId xmlns:a16="http://schemas.microsoft.com/office/drawing/2014/main" id="{029044E5-4F39-4A2B-9F1F-6197C96D2BFD}"/>
              </a:ext>
            </a:extLst>
          </p:cNvPr>
          <p:cNvPicPr>
            <a:picLocks noChangeAspect="1"/>
          </p:cNvPicPr>
          <p:nvPr/>
        </p:nvPicPr>
        <p:blipFill rotWithShape="1">
          <a:blip r:embed="rId2">
            <a:extLst>
              <a:ext uri="{28A0092B-C50C-407E-A947-70E740481C1C}">
                <a14:useLocalDpi xmlns:a14="http://schemas.microsoft.com/office/drawing/2010/main" val="0"/>
              </a:ext>
            </a:extLst>
          </a:blip>
          <a:srcRect l="49565" t="49524"/>
          <a:stretch/>
        </p:blipFill>
        <p:spPr>
          <a:xfrm>
            <a:off x="169503" y="3396343"/>
            <a:ext cx="5764763" cy="3461657"/>
          </a:xfrm>
          <a:prstGeom prst="rect">
            <a:avLst/>
          </a:prstGeom>
        </p:spPr>
      </p:pic>
      <p:pic>
        <p:nvPicPr>
          <p:cNvPr id="6" name="Picture 5">
            <a:extLst>
              <a:ext uri="{FF2B5EF4-FFF2-40B4-BE49-F238E27FC236}">
                <a16:creationId xmlns:a16="http://schemas.microsoft.com/office/drawing/2014/main" id="{515D6953-819E-4E7B-83CE-3778A4F38675}"/>
              </a:ext>
            </a:extLst>
          </p:cNvPr>
          <p:cNvPicPr>
            <a:picLocks noChangeAspect="1"/>
          </p:cNvPicPr>
          <p:nvPr/>
        </p:nvPicPr>
        <p:blipFill rotWithShape="1">
          <a:blip r:embed="rId3">
            <a:extLst>
              <a:ext uri="{28A0092B-C50C-407E-A947-70E740481C1C}">
                <a14:useLocalDpi xmlns:a14="http://schemas.microsoft.com/office/drawing/2010/main" val="0"/>
              </a:ext>
            </a:extLst>
          </a:blip>
          <a:srcRect t="49524" r="49783"/>
          <a:stretch/>
        </p:blipFill>
        <p:spPr>
          <a:xfrm>
            <a:off x="6452118" y="9327"/>
            <a:ext cx="5739882" cy="3461657"/>
          </a:xfrm>
          <a:prstGeom prst="rect">
            <a:avLst/>
          </a:prstGeom>
        </p:spPr>
      </p:pic>
      <p:pic>
        <p:nvPicPr>
          <p:cNvPr id="8" name="Picture 7">
            <a:extLst>
              <a:ext uri="{FF2B5EF4-FFF2-40B4-BE49-F238E27FC236}">
                <a16:creationId xmlns:a16="http://schemas.microsoft.com/office/drawing/2014/main" id="{4838647D-A1E4-4D72-9736-652CA965432B}"/>
              </a:ext>
            </a:extLst>
          </p:cNvPr>
          <p:cNvPicPr>
            <a:picLocks noChangeAspect="1"/>
          </p:cNvPicPr>
          <p:nvPr/>
        </p:nvPicPr>
        <p:blipFill rotWithShape="1">
          <a:blip r:embed="rId3">
            <a:extLst>
              <a:ext uri="{28A0092B-C50C-407E-A947-70E740481C1C}">
                <a14:useLocalDpi xmlns:a14="http://schemas.microsoft.com/office/drawing/2010/main" val="0"/>
              </a:ext>
            </a:extLst>
          </a:blip>
          <a:srcRect l="50218" t="49524"/>
          <a:stretch/>
        </p:blipFill>
        <p:spPr>
          <a:xfrm>
            <a:off x="6475450" y="3396342"/>
            <a:ext cx="5690118" cy="3461657"/>
          </a:xfrm>
          <a:prstGeom prst="rect">
            <a:avLst/>
          </a:prstGeom>
        </p:spPr>
      </p:pic>
    </p:spTree>
    <p:extLst>
      <p:ext uri="{BB962C8B-B14F-4D97-AF65-F5344CB8AC3E}">
        <p14:creationId xmlns:p14="http://schemas.microsoft.com/office/powerpoint/2010/main" val="70834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Observations</a:t>
            </a:r>
          </a:p>
        </p:txBody>
      </p:sp>
      <p:sp>
        <p:nvSpPr>
          <p:cNvPr id="3" name="Content Placeholder 2"/>
          <p:cNvSpPr>
            <a:spLocks noGrp="1"/>
          </p:cNvSpPr>
          <p:nvPr>
            <p:ph idx="1"/>
          </p:nvPr>
        </p:nvSpPr>
        <p:spPr/>
        <p:txBody>
          <a:bodyPr/>
          <a:lstStyle/>
          <a:p>
            <a:r>
              <a:rPr lang="en-US" dirty="0"/>
              <a:t>“Clearest” days are getting “clearer”</a:t>
            </a:r>
          </a:p>
          <a:p>
            <a:r>
              <a:rPr lang="en-US" dirty="0"/>
              <a:t>The clearest days concentrations are trending downward, so they may not serve as a good natural conditions estimate</a:t>
            </a:r>
          </a:p>
          <a:p>
            <a:r>
              <a:rPr lang="en-US" dirty="0"/>
              <a:t>Are natural conditions changing?</a:t>
            </a:r>
          </a:p>
          <a:p>
            <a:endParaRPr lang="en-US" dirty="0"/>
          </a:p>
        </p:txBody>
      </p:sp>
      <p:sp>
        <p:nvSpPr>
          <p:cNvPr id="4" name="Slide Number Placeholder 3"/>
          <p:cNvSpPr>
            <a:spLocks noGrp="1"/>
          </p:cNvSpPr>
          <p:nvPr>
            <p:ph type="sldNum" sz="quarter" idx="12"/>
          </p:nvPr>
        </p:nvSpPr>
        <p:spPr/>
        <p:txBody>
          <a:bodyPr/>
          <a:lstStyle/>
          <a:p>
            <a:fld id="{A9559463-10BD-406E-B705-C8BC6CBB526C}" type="slidenum">
              <a:rPr lang="en-US" smtClean="0"/>
              <a:t>22</a:t>
            </a:fld>
            <a:endParaRPr lang="en-US"/>
          </a:p>
        </p:txBody>
      </p:sp>
    </p:spTree>
    <p:extLst>
      <p:ext uri="{BB962C8B-B14F-4D97-AF65-F5344CB8AC3E}">
        <p14:creationId xmlns:p14="http://schemas.microsoft.com/office/powerpoint/2010/main" val="4166847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C7AB6-5361-46E2-BF3F-598E6515B9C6}"/>
              </a:ext>
            </a:extLst>
          </p:cNvPr>
          <p:cNvSpPr>
            <a:spLocks noGrp="1"/>
          </p:cNvSpPr>
          <p:nvPr>
            <p:ph type="title"/>
          </p:nvPr>
        </p:nvSpPr>
        <p:spPr/>
        <p:txBody>
          <a:bodyPr/>
          <a:lstStyle/>
          <a:p>
            <a:r>
              <a:rPr lang="en-US" dirty="0"/>
              <a:t>Metric Topics</a:t>
            </a:r>
          </a:p>
        </p:txBody>
      </p:sp>
      <p:sp>
        <p:nvSpPr>
          <p:cNvPr id="3" name="Text Placeholder 2">
            <a:extLst>
              <a:ext uri="{FF2B5EF4-FFF2-40B4-BE49-F238E27FC236}">
                <a16:creationId xmlns:a16="http://schemas.microsoft.com/office/drawing/2014/main" id="{16EE7830-88C4-47AB-A020-704514F8DB06}"/>
              </a:ext>
            </a:extLst>
          </p:cNvPr>
          <p:cNvSpPr>
            <a:spLocks noGrp="1"/>
          </p:cNvSpPr>
          <p:nvPr>
            <p:ph type="body" idx="1"/>
          </p:nvPr>
        </p:nvSpPr>
        <p:spPr/>
        <p:txBody>
          <a:bodyPr/>
          <a:lstStyle/>
          <a:p>
            <a:r>
              <a:rPr lang="en-US" dirty="0"/>
              <a:t>Metric run-through</a:t>
            </a:r>
          </a:p>
          <a:p>
            <a:r>
              <a:rPr lang="en-US" dirty="0"/>
              <a:t>Alternate </a:t>
            </a:r>
            <a:r>
              <a:rPr lang="en-US" dirty="0" err="1"/>
              <a:t>Trijonis</a:t>
            </a:r>
            <a:r>
              <a:rPr lang="en-US" dirty="0"/>
              <a:t> values</a:t>
            </a:r>
          </a:p>
          <a:p>
            <a:r>
              <a:rPr lang="en-US" b="1" u="sng" dirty="0"/>
              <a:t>Future episodic scenarios</a:t>
            </a:r>
          </a:p>
        </p:txBody>
      </p:sp>
      <p:sp>
        <p:nvSpPr>
          <p:cNvPr id="4" name="Slide Number Placeholder 3">
            <a:extLst>
              <a:ext uri="{FF2B5EF4-FFF2-40B4-BE49-F238E27FC236}">
                <a16:creationId xmlns:a16="http://schemas.microsoft.com/office/drawing/2014/main" id="{09E42E26-0ECB-4EA2-A88F-AFB1FE99B492}"/>
              </a:ext>
            </a:extLst>
          </p:cNvPr>
          <p:cNvSpPr>
            <a:spLocks noGrp="1"/>
          </p:cNvSpPr>
          <p:nvPr>
            <p:ph type="sldNum" sz="quarter" idx="12"/>
          </p:nvPr>
        </p:nvSpPr>
        <p:spPr/>
        <p:txBody>
          <a:bodyPr/>
          <a:lstStyle/>
          <a:p>
            <a:fld id="{A9559463-10BD-406E-B705-C8BC6CBB526C}" type="slidenum">
              <a:rPr lang="en-US" smtClean="0"/>
              <a:t>23</a:t>
            </a:fld>
            <a:endParaRPr lang="en-US"/>
          </a:p>
        </p:txBody>
      </p:sp>
    </p:spTree>
    <p:extLst>
      <p:ext uri="{BB962C8B-B14F-4D97-AF65-F5344CB8AC3E}">
        <p14:creationId xmlns:p14="http://schemas.microsoft.com/office/powerpoint/2010/main" val="2684319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5604E-D3A4-406C-A6BE-9737EBE1767D}"/>
              </a:ext>
            </a:extLst>
          </p:cNvPr>
          <p:cNvSpPr>
            <a:spLocks noGrp="1"/>
          </p:cNvSpPr>
          <p:nvPr>
            <p:ph type="title"/>
          </p:nvPr>
        </p:nvSpPr>
        <p:spPr/>
        <p:txBody>
          <a:bodyPr/>
          <a:lstStyle/>
          <a:p>
            <a:r>
              <a:rPr lang="en-US" dirty="0"/>
              <a:t>Future wildfire scenarios</a:t>
            </a:r>
          </a:p>
        </p:txBody>
      </p:sp>
      <p:sp>
        <p:nvSpPr>
          <p:cNvPr id="3" name="Content Placeholder 2">
            <a:extLst>
              <a:ext uri="{FF2B5EF4-FFF2-40B4-BE49-F238E27FC236}">
                <a16:creationId xmlns:a16="http://schemas.microsoft.com/office/drawing/2014/main" id="{E12D632C-B4F9-429C-8ACC-DD1C060FD81B}"/>
              </a:ext>
            </a:extLst>
          </p:cNvPr>
          <p:cNvSpPr>
            <a:spLocks noGrp="1"/>
          </p:cNvSpPr>
          <p:nvPr>
            <p:ph idx="1"/>
          </p:nvPr>
        </p:nvSpPr>
        <p:spPr/>
        <p:txBody>
          <a:bodyPr/>
          <a:lstStyle/>
          <a:p>
            <a:r>
              <a:rPr lang="en-US" dirty="0"/>
              <a:t>Questioned:  how does metric treat elevated carbon impacts in those future scenarios, simulating a high wildfire year (while other species kept their progress towards natural)?</a:t>
            </a:r>
          </a:p>
          <a:p>
            <a:r>
              <a:rPr lang="en-US" dirty="0"/>
              <a:t>In the scenario shown in the following slides, we simulated a uniform reduction of all species, while holding episodic carbon species constant, to see how the glidepath and MIDs looked</a:t>
            </a:r>
          </a:p>
        </p:txBody>
      </p:sp>
      <p:sp>
        <p:nvSpPr>
          <p:cNvPr id="4" name="Slide Number Placeholder 3">
            <a:extLst>
              <a:ext uri="{FF2B5EF4-FFF2-40B4-BE49-F238E27FC236}">
                <a16:creationId xmlns:a16="http://schemas.microsoft.com/office/drawing/2014/main" id="{E0F40DDF-DEC6-496B-9089-FFB46295A3DD}"/>
              </a:ext>
            </a:extLst>
          </p:cNvPr>
          <p:cNvSpPr>
            <a:spLocks noGrp="1"/>
          </p:cNvSpPr>
          <p:nvPr>
            <p:ph type="sldNum" sz="quarter" idx="12"/>
          </p:nvPr>
        </p:nvSpPr>
        <p:spPr/>
        <p:txBody>
          <a:bodyPr/>
          <a:lstStyle/>
          <a:p>
            <a:fld id="{A9559463-10BD-406E-B705-C8BC6CBB526C}" type="slidenum">
              <a:rPr lang="en-US" smtClean="0"/>
              <a:t>24</a:t>
            </a:fld>
            <a:endParaRPr lang="en-US"/>
          </a:p>
        </p:txBody>
      </p:sp>
    </p:spTree>
    <p:extLst>
      <p:ext uri="{BB962C8B-B14F-4D97-AF65-F5344CB8AC3E}">
        <p14:creationId xmlns:p14="http://schemas.microsoft.com/office/powerpoint/2010/main" val="1673563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9E09C-31AB-468F-B7FA-2C82794F9E55}"/>
              </a:ext>
            </a:extLst>
          </p:cNvPr>
          <p:cNvSpPr>
            <a:spLocks noGrp="1"/>
          </p:cNvSpPr>
          <p:nvPr>
            <p:ph type="title"/>
          </p:nvPr>
        </p:nvSpPr>
        <p:spPr/>
        <p:txBody>
          <a:bodyPr/>
          <a:lstStyle/>
          <a:p>
            <a:r>
              <a:rPr lang="en-US" dirty="0"/>
              <a:t>Future wildfire scenarios</a:t>
            </a:r>
          </a:p>
        </p:txBody>
      </p:sp>
      <p:sp>
        <p:nvSpPr>
          <p:cNvPr id="3" name="Content Placeholder 2">
            <a:extLst>
              <a:ext uri="{FF2B5EF4-FFF2-40B4-BE49-F238E27FC236}">
                <a16:creationId xmlns:a16="http://schemas.microsoft.com/office/drawing/2014/main" id="{38737EB8-817E-44DF-BBCC-FDED64ADF552}"/>
              </a:ext>
            </a:extLst>
          </p:cNvPr>
          <p:cNvSpPr>
            <a:spLocks noGrp="1"/>
          </p:cNvSpPr>
          <p:nvPr>
            <p:ph idx="1"/>
          </p:nvPr>
        </p:nvSpPr>
        <p:spPr/>
        <p:txBody>
          <a:bodyPr/>
          <a:lstStyle/>
          <a:p>
            <a:r>
              <a:rPr lang="en-US" dirty="0"/>
              <a:t>GLAC1: assume constant rate of decrease of every species, to their NCII values in 2064</a:t>
            </a:r>
          </a:p>
          <a:p>
            <a:r>
              <a:rPr lang="en-US" u="sng" dirty="0"/>
              <a:t>EXCEPT</a:t>
            </a:r>
            <a:r>
              <a:rPr lang="en-US" dirty="0"/>
              <a:t> for any episodic carbon, as determined by the metric in 2017</a:t>
            </a:r>
          </a:p>
          <a:p>
            <a:pPr lvl="1"/>
            <a:r>
              <a:rPr lang="en-US" dirty="0"/>
              <a:t>Hold the portion of the carbon concentration allocated episodic as constant, reduce all other species uniformly to their NCII values</a:t>
            </a:r>
          </a:p>
          <a:p>
            <a:pPr lvl="2"/>
            <a:r>
              <a:rPr lang="en-US" i="1" dirty="0"/>
              <a:t>Some of the carbon will get reassigned from year to year as the other non-episodic carbon gets reduced, but the raw amount determined from 2017 is constant</a:t>
            </a:r>
          </a:p>
          <a:p>
            <a:pPr lvl="1"/>
            <a:r>
              <a:rPr lang="en-US" dirty="0"/>
              <a:t>In order to simulate elevated future episodic carbon (during fire season), while allowing all other species to gradually improve</a:t>
            </a:r>
          </a:p>
          <a:p>
            <a:endParaRPr lang="en-US" dirty="0"/>
          </a:p>
        </p:txBody>
      </p:sp>
      <p:sp>
        <p:nvSpPr>
          <p:cNvPr id="4" name="Slide Number Placeholder 3">
            <a:extLst>
              <a:ext uri="{FF2B5EF4-FFF2-40B4-BE49-F238E27FC236}">
                <a16:creationId xmlns:a16="http://schemas.microsoft.com/office/drawing/2014/main" id="{2AA4C297-FAF7-4340-A876-138B43A897D1}"/>
              </a:ext>
            </a:extLst>
          </p:cNvPr>
          <p:cNvSpPr>
            <a:spLocks noGrp="1"/>
          </p:cNvSpPr>
          <p:nvPr>
            <p:ph type="sldNum" sz="quarter" idx="12"/>
          </p:nvPr>
        </p:nvSpPr>
        <p:spPr/>
        <p:txBody>
          <a:bodyPr/>
          <a:lstStyle/>
          <a:p>
            <a:fld id="{A9559463-10BD-406E-B705-C8BC6CBB526C}" type="slidenum">
              <a:rPr lang="en-US" smtClean="0"/>
              <a:t>25</a:t>
            </a:fld>
            <a:endParaRPr lang="en-US"/>
          </a:p>
        </p:txBody>
      </p:sp>
    </p:spTree>
    <p:extLst>
      <p:ext uri="{BB962C8B-B14F-4D97-AF65-F5344CB8AC3E}">
        <p14:creationId xmlns:p14="http://schemas.microsoft.com/office/powerpoint/2010/main" val="3613812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420C74-649B-445B-A0B3-64CA10500E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
        <p:nvSpPr>
          <p:cNvPr id="2" name="Slide Number Placeholder 1">
            <a:extLst>
              <a:ext uri="{FF2B5EF4-FFF2-40B4-BE49-F238E27FC236}">
                <a16:creationId xmlns:a16="http://schemas.microsoft.com/office/drawing/2014/main" id="{1B221F17-35D9-4B61-8DD8-8322467BC000}"/>
              </a:ext>
            </a:extLst>
          </p:cNvPr>
          <p:cNvSpPr>
            <a:spLocks noGrp="1"/>
          </p:cNvSpPr>
          <p:nvPr>
            <p:ph type="sldNum" sz="quarter" idx="12"/>
          </p:nvPr>
        </p:nvSpPr>
        <p:spPr/>
        <p:txBody>
          <a:bodyPr/>
          <a:lstStyle/>
          <a:p>
            <a:fld id="{A9559463-10BD-406E-B705-C8BC6CBB526C}" type="slidenum">
              <a:rPr lang="en-US" smtClean="0"/>
              <a:t>26</a:t>
            </a:fld>
            <a:endParaRPr lang="en-US"/>
          </a:p>
        </p:txBody>
      </p:sp>
    </p:spTree>
    <p:extLst>
      <p:ext uri="{BB962C8B-B14F-4D97-AF65-F5344CB8AC3E}">
        <p14:creationId xmlns:p14="http://schemas.microsoft.com/office/powerpoint/2010/main" val="15104028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A2243-3BE2-44C6-9E44-2ECAB79D979A}"/>
              </a:ext>
            </a:extLst>
          </p:cNvPr>
          <p:cNvSpPr>
            <a:spLocks noGrp="1"/>
          </p:cNvSpPr>
          <p:nvPr>
            <p:ph type="title"/>
          </p:nvPr>
        </p:nvSpPr>
        <p:spPr/>
        <p:txBody>
          <a:bodyPr/>
          <a:lstStyle/>
          <a:p>
            <a:r>
              <a:rPr lang="en-US" dirty="0"/>
              <a:t>Notes</a:t>
            </a:r>
          </a:p>
        </p:txBody>
      </p:sp>
      <p:sp>
        <p:nvSpPr>
          <p:cNvPr id="3" name="Content Placeholder 2">
            <a:extLst>
              <a:ext uri="{FF2B5EF4-FFF2-40B4-BE49-F238E27FC236}">
                <a16:creationId xmlns:a16="http://schemas.microsoft.com/office/drawing/2014/main" id="{3D9CB858-9B94-4F08-90F3-335FF8A35454}"/>
              </a:ext>
            </a:extLst>
          </p:cNvPr>
          <p:cNvSpPr>
            <a:spLocks noGrp="1"/>
          </p:cNvSpPr>
          <p:nvPr>
            <p:ph idx="1"/>
          </p:nvPr>
        </p:nvSpPr>
        <p:spPr/>
        <p:txBody>
          <a:bodyPr/>
          <a:lstStyle/>
          <a:p>
            <a:r>
              <a:rPr lang="en-US" dirty="0"/>
              <a:t>As time goes on, more of the most impaired days start to get assigned to the days with episodic carbon (that raw carbon concentration is held constant)</a:t>
            </a:r>
          </a:p>
          <a:p>
            <a:endParaRPr lang="en-US" dirty="0"/>
          </a:p>
          <a:p>
            <a:pPr lvl="2"/>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D6826B27-DE63-467D-8E1D-320E6652C37E}"/>
              </a:ext>
            </a:extLst>
          </p:cNvPr>
          <p:cNvSpPr>
            <a:spLocks noGrp="1"/>
          </p:cNvSpPr>
          <p:nvPr>
            <p:ph type="sldNum" sz="quarter" idx="12"/>
          </p:nvPr>
        </p:nvSpPr>
        <p:spPr/>
        <p:txBody>
          <a:bodyPr/>
          <a:lstStyle/>
          <a:p>
            <a:fld id="{A9559463-10BD-406E-B705-C8BC6CBB526C}" type="slidenum">
              <a:rPr lang="en-US" smtClean="0"/>
              <a:t>27</a:t>
            </a:fld>
            <a:endParaRPr lang="en-US"/>
          </a:p>
        </p:txBody>
      </p:sp>
    </p:spTree>
    <p:extLst>
      <p:ext uri="{BB962C8B-B14F-4D97-AF65-F5344CB8AC3E}">
        <p14:creationId xmlns:p14="http://schemas.microsoft.com/office/powerpoint/2010/main" val="3374567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7ADA5E-D5BA-4D7C-9734-C2567AC3DE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92" y="0"/>
            <a:ext cx="11430000" cy="6858000"/>
          </a:xfrm>
          <a:prstGeom prst="rect">
            <a:avLst/>
          </a:prstGeom>
        </p:spPr>
      </p:pic>
      <p:sp>
        <p:nvSpPr>
          <p:cNvPr id="6" name="Rectangle 5">
            <a:extLst>
              <a:ext uri="{FF2B5EF4-FFF2-40B4-BE49-F238E27FC236}">
                <a16:creationId xmlns:a16="http://schemas.microsoft.com/office/drawing/2014/main" id="{E4F4D581-C86B-41E1-8C82-FF961D008E4C}"/>
              </a:ext>
            </a:extLst>
          </p:cNvPr>
          <p:cNvSpPr/>
          <p:nvPr/>
        </p:nvSpPr>
        <p:spPr>
          <a:xfrm>
            <a:off x="6814686" y="4985886"/>
            <a:ext cx="3647974" cy="5871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479B4D0-6A8E-4991-8587-83B7243919AA}"/>
              </a:ext>
            </a:extLst>
          </p:cNvPr>
          <p:cNvSpPr/>
          <p:nvPr/>
        </p:nvSpPr>
        <p:spPr>
          <a:xfrm>
            <a:off x="6256420" y="2483318"/>
            <a:ext cx="2743200" cy="17710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5A98365-6EB7-4A91-BB25-43DC8A09ED71}"/>
              </a:ext>
            </a:extLst>
          </p:cNvPr>
          <p:cNvSpPr txBox="1"/>
          <p:nvPr/>
        </p:nvSpPr>
        <p:spPr>
          <a:xfrm>
            <a:off x="5736655" y="2184935"/>
            <a:ext cx="3903569" cy="369332"/>
          </a:xfrm>
          <a:prstGeom prst="rect">
            <a:avLst/>
          </a:prstGeom>
          <a:noFill/>
        </p:spPr>
        <p:txBody>
          <a:bodyPr wrap="none" rtlCol="0">
            <a:spAutoFit/>
          </a:bodyPr>
          <a:lstStyle/>
          <a:p>
            <a:r>
              <a:rPr lang="en-US" dirty="0"/>
              <a:t>many episodic days are most impaired</a:t>
            </a:r>
          </a:p>
        </p:txBody>
      </p:sp>
      <p:sp>
        <p:nvSpPr>
          <p:cNvPr id="9" name="TextBox 8">
            <a:extLst>
              <a:ext uri="{FF2B5EF4-FFF2-40B4-BE49-F238E27FC236}">
                <a16:creationId xmlns:a16="http://schemas.microsoft.com/office/drawing/2014/main" id="{697AE708-FEF0-4B01-9D2B-9D6EDF7CDBDD}"/>
              </a:ext>
            </a:extLst>
          </p:cNvPr>
          <p:cNvSpPr txBox="1"/>
          <p:nvPr/>
        </p:nvSpPr>
        <p:spPr>
          <a:xfrm>
            <a:off x="7084194" y="4697128"/>
            <a:ext cx="1649619" cy="369332"/>
          </a:xfrm>
          <a:prstGeom prst="rect">
            <a:avLst/>
          </a:prstGeom>
          <a:noFill/>
        </p:spPr>
        <p:txBody>
          <a:bodyPr wrap="none" rtlCol="0">
            <a:spAutoFit/>
          </a:bodyPr>
          <a:lstStyle/>
          <a:p>
            <a:r>
              <a:rPr lang="en-US" dirty="0"/>
              <a:t>Flatter progress</a:t>
            </a:r>
          </a:p>
        </p:txBody>
      </p:sp>
      <p:sp>
        <p:nvSpPr>
          <p:cNvPr id="2" name="Slide Number Placeholder 1">
            <a:extLst>
              <a:ext uri="{FF2B5EF4-FFF2-40B4-BE49-F238E27FC236}">
                <a16:creationId xmlns:a16="http://schemas.microsoft.com/office/drawing/2014/main" id="{1A0457C6-4BEE-476F-85D6-A2C89EDC8DB4}"/>
              </a:ext>
            </a:extLst>
          </p:cNvPr>
          <p:cNvSpPr>
            <a:spLocks noGrp="1"/>
          </p:cNvSpPr>
          <p:nvPr>
            <p:ph type="sldNum" sz="quarter" idx="12"/>
          </p:nvPr>
        </p:nvSpPr>
        <p:spPr/>
        <p:txBody>
          <a:bodyPr/>
          <a:lstStyle/>
          <a:p>
            <a:fld id="{A9559463-10BD-406E-B705-C8BC6CBB526C}" type="slidenum">
              <a:rPr lang="en-US" smtClean="0"/>
              <a:t>28</a:t>
            </a:fld>
            <a:endParaRPr lang="en-US"/>
          </a:p>
        </p:txBody>
      </p:sp>
    </p:spTree>
    <p:extLst>
      <p:ext uri="{BB962C8B-B14F-4D97-AF65-F5344CB8AC3E}">
        <p14:creationId xmlns:p14="http://schemas.microsoft.com/office/powerpoint/2010/main" val="6301020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1757B-0585-453B-9A6E-6FB67028A3CD}"/>
              </a:ext>
            </a:extLst>
          </p:cNvPr>
          <p:cNvSpPr>
            <a:spLocks noGrp="1"/>
          </p:cNvSpPr>
          <p:nvPr>
            <p:ph type="title"/>
          </p:nvPr>
        </p:nvSpPr>
        <p:spPr/>
        <p:txBody>
          <a:bodyPr/>
          <a:lstStyle/>
          <a:p>
            <a:r>
              <a:rPr lang="en-US" dirty="0"/>
              <a:t>Wildfire scenarios conclusions</a:t>
            </a:r>
          </a:p>
        </p:txBody>
      </p:sp>
      <p:sp>
        <p:nvSpPr>
          <p:cNvPr id="3" name="Content Placeholder 2">
            <a:extLst>
              <a:ext uri="{FF2B5EF4-FFF2-40B4-BE49-F238E27FC236}">
                <a16:creationId xmlns:a16="http://schemas.microsoft.com/office/drawing/2014/main" id="{256DC65F-AA6F-43FF-BF00-178DFBC90286}"/>
              </a:ext>
            </a:extLst>
          </p:cNvPr>
          <p:cNvSpPr>
            <a:spLocks noGrp="1"/>
          </p:cNvSpPr>
          <p:nvPr>
            <p:ph idx="1"/>
          </p:nvPr>
        </p:nvSpPr>
        <p:spPr/>
        <p:txBody>
          <a:bodyPr/>
          <a:lstStyle/>
          <a:p>
            <a:r>
              <a:rPr lang="en-US" dirty="0"/>
              <a:t>Assuming every future year is a bad wildfire year is probably crude, but it still can be illustrative for showing isolated high wildfire years in the future</a:t>
            </a:r>
          </a:p>
          <a:p>
            <a:r>
              <a:rPr lang="en-US" dirty="0"/>
              <a:t>Improvements can be made going toward 2064 goals, but the metric may not adequately handle episodic days in the future</a:t>
            </a:r>
          </a:p>
          <a:p>
            <a:pPr lvl="1"/>
            <a:r>
              <a:rPr lang="en-US" dirty="0"/>
              <a:t>The metric assigns anthropogenic to any day with episodic contributions</a:t>
            </a:r>
          </a:p>
          <a:p>
            <a:pPr lvl="1"/>
            <a:r>
              <a:rPr lang="en-US" dirty="0"/>
              <a:t>Although this is handled adequately in years with elevated concentrations that are not episodic (because of the ranking based on </a:t>
            </a:r>
            <a:r>
              <a:rPr lang="en-US" dirty="0" err="1"/>
              <a:t>deciview</a:t>
            </a:r>
            <a:r>
              <a:rPr lang="en-US" dirty="0"/>
              <a:t> instead of on light extinction), in future years where the non-episodic concentrations are expected to lower, the anthropogenic contribution on episodic days becomes significant</a:t>
            </a:r>
          </a:p>
        </p:txBody>
      </p:sp>
      <p:sp>
        <p:nvSpPr>
          <p:cNvPr id="4" name="Slide Number Placeholder 3">
            <a:extLst>
              <a:ext uri="{FF2B5EF4-FFF2-40B4-BE49-F238E27FC236}">
                <a16:creationId xmlns:a16="http://schemas.microsoft.com/office/drawing/2014/main" id="{75A6CAF3-8B4C-438A-93E1-071C10E360B9}"/>
              </a:ext>
            </a:extLst>
          </p:cNvPr>
          <p:cNvSpPr>
            <a:spLocks noGrp="1"/>
          </p:cNvSpPr>
          <p:nvPr>
            <p:ph type="sldNum" sz="quarter" idx="12"/>
          </p:nvPr>
        </p:nvSpPr>
        <p:spPr/>
        <p:txBody>
          <a:bodyPr/>
          <a:lstStyle/>
          <a:p>
            <a:fld id="{A9559463-10BD-406E-B705-C8BC6CBB526C}" type="slidenum">
              <a:rPr lang="en-US" smtClean="0"/>
              <a:t>29</a:t>
            </a:fld>
            <a:endParaRPr lang="en-US" dirty="0"/>
          </a:p>
        </p:txBody>
      </p:sp>
    </p:spTree>
    <p:extLst>
      <p:ext uri="{BB962C8B-B14F-4D97-AF65-F5344CB8AC3E}">
        <p14:creationId xmlns:p14="http://schemas.microsoft.com/office/powerpoint/2010/main" val="2736795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C7AB6-5361-46E2-BF3F-598E6515B9C6}"/>
              </a:ext>
            </a:extLst>
          </p:cNvPr>
          <p:cNvSpPr>
            <a:spLocks noGrp="1"/>
          </p:cNvSpPr>
          <p:nvPr>
            <p:ph type="title"/>
          </p:nvPr>
        </p:nvSpPr>
        <p:spPr/>
        <p:txBody>
          <a:bodyPr/>
          <a:lstStyle/>
          <a:p>
            <a:r>
              <a:rPr lang="en-US" dirty="0"/>
              <a:t>Metric Topics</a:t>
            </a:r>
          </a:p>
        </p:txBody>
      </p:sp>
      <p:sp>
        <p:nvSpPr>
          <p:cNvPr id="3" name="Text Placeholder 2">
            <a:extLst>
              <a:ext uri="{FF2B5EF4-FFF2-40B4-BE49-F238E27FC236}">
                <a16:creationId xmlns:a16="http://schemas.microsoft.com/office/drawing/2014/main" id="{16EE7830-88C4-47AB-A020-704514F8DB06}"/>
              </a:ext>
            </a:extLst>
          </p:cNvPr>
          <p:cNvSpPr>
            <a:spLocks noGrp="1"/>
          </p:cNvSpPr>
          <p:nvPr>
            <p:ph type="body" idx="1"/>
          </p:nvPr>
        </p:nvSpPr>
        <p:spPr/>
        <p:txBody>
          <a:bodyPr/>
          <a:lstStyle/>
          <a:p>
            <a:r>
              <a:rPr lang="en-US" b="1" u="sng" dirty="0"/>
              <a:t>Metric run-through</a:t>
            </a:r>
          </a:p>
          <a:p>
            <a:r>
              <a:rPr lang="en-US" dirty="0"/>
              <a:t>Alternate </a:t>
            </a:r>
            <a:r>
              <a:rPr lang="en-US" dirty="0" err="1"/>
              <a:t>Trijonis</a:t>
            </a:r>
            <a:r>
              <a:rPr lang="en-US" dirty="0"/>
              <a:t> values</a:t>
            </a:r>
          </a:p>
          <a:p>
            <a:r>
              <a:rPr lang="en-US" dirty="0"/>
              <a:t>Future episodic scenarios</a:t>
            </a:r>
          </a:p>
        </p:txBody>
      </p:sp>
      <p:sp>
        <p:nvSpPr>
          <p:cNvPr id="4" name="Slide Number Placeholder 3">
            <a:extLst>
              <a:ext uri="{FF2B5EF4-FFF2-40B4-BE49-F238E27FC236}">
                <a16:creationId xmlns:a16="http://schemas.microsoft.com/office/drawing/2014/main" id="{09E42E26-0ECB-4EA2-A88F-AFB1FE99B492}"/>
              </a:ext>
            </a:extLst>
          </p:cNvPr>
          <p:cNvSpPr>
            <a:spLocks noGrp="1"/>
          </p:cNvSpPr>
          <p:nvPr>
            <p:ph type="sldNum" sz="quarter" idx="12"/>
          </p:nvPr>
        </p:nvSpPr>
        <p:spPr/>
        <p:txBody>
          <a:bodyPr/>
          <a:lstStyle/>
          <a:p>
            <a:fld id="{A9559463-10BD-406E-B705-C8BC6CBB526C}" type="slidenum">
              <a:rPr lang="en-US" smtClean="0"/>
              <a:t>3</a:t>
            </a:fld>
            <a:endParaRPr lang="en-US"/>
          </a:p>
        </p:txBody>
      </p:sp>
    </p:spTree>
    <p:extLst>
      <p:ext uri="{BB962C8B-B14F-4D97-AF65-F5344CB8AC3E}">
        <p14:creationId xmlns:p14="http://schemas.microsoft.com/office/powerpoint/2010/main" val="7441553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04586-CA4C-4A88-A844-E01B4643AE4C}"/>
              </a:ext>
            </a:extLst>
          </p:cNvPr>
          <p:cNvSpPr>
            <a:spLocks noGrp="1"/>
          </p:cNvSpPr>
          <p:nvPr>
            <p:ph type="title"/>
          </p:nvPr>
        </p:nvSpPr>
        <p:spPr/>
        <p:txBody>
          <a:bodyPr/>
          <a:lstStyle/>
          <a:p>
            <a:r>
              <a:rPr lang="en-US" dirty="0"/>
              <a:t>Overview for next steps</a:t>
            </a:r>
          </a:p>
        </p:txBody>
      </p:sp>
      <p:sp>
        <p:nvSpPr>
          <p:cNvPr id="3" name="Content Placeholder 2">
            <a:extLst>
              <a:ext uri="{FF2B5EF4-FFF2-40B4-BE49-F238E27FC236}">
                <a16:creationId xmlns:a16="http://schemas.microsoft.com/office/drawing/2014/main" id="{E1C015D3-9F35-4D8F-839F-1B37061AFB74}"/>
              </a:ext>
            </a:extLst>
          </p:cNvPr>
          <p:cNvSpPr>
            <a:spLocks noGrp="1"/>
          </p:cNvSpPr>
          <p:nvPr>
            <p:ph idx="1"/>
          </p:nvPr>
        </p:nvSpPr>
        <p:spPr>
          <a:xfrm>
            <a:off x="838200" y="1825625"/>
            <a:ext cx="10515600" cy="4895850"/>
          </a:xfrm>
        </p:spPr>
        <p:txBody>
          <a:bodyPr>
            <a:normAutofit fontScale="92500" lnSpcReduction="20000"/>
          </a:bodyPr>
          <a:lstStyle/>
          <a:p>
            <a:r>
              <a:rPr lang="en-US" dirty="0"/>
              <a:t>Natural-routine analysis</a:t>
            </a:r>
          </a:p>
          <a:p>
            <a:pPr lvl="1"/>
            <a:r>
              <a:rPr lang="en-US" dirty="0"/>
              <a:t>Natural conditions may not be constant</a:t>
            </a:r>
          </a:p>
          <a:p>
            <a:pPr lvl="2"/>
            <a:r>
              <a:rPr lang="en-US" dirty="0"/>
              <a:t>Seasonal values</a:t>
            </a:r>
          </a:p>
          <a:p>
            <a:pPr lvl="3"/>
            <a:r>
              <a:rPr lang="en-US" dirty="0"/>
              <a:t>Have natural-routine account for seasonal variations</a:t>
            </a:r>
          </a:p>
          <a:p>
            <a:pPr lvl="1"/>
            <a:r>
              <a:rPr lang="en-US" dirty="0"/>
              <a:t>Regional values (instead of just East and West)</a:t>
            </a:r>
          </a:p>
          <a:p>
            <a:pPr lvl="1"/>
            <a:r>
              <a:rPr lang="en-US" b="1" u="sng" dirty="0"/>
              <a:t>Can current modeling, emissions inventories, and monitoring data combined help better estimate natural?</a:t>
            </a:r>
          </a:p>
          <a:p>
            <a:pPr lvl="1"/>
            <a:r>
              <a:rPr lang="en-US" b="1" u="sng" dirty="0"/>
              <a:t>Zero out anthropogenic emissions scenarios (call the rest natural)?</a:t>
            </a:r>
          </a:p>
          <a:p>
            <a:pPr lvl="1"/>
            <a:r>
              <a:rPr lang="en-US" b="1" u="sng" dirty="0"/>
              <a:t>Can work of </a:t>
            </a:r>
            <a:r>
              <a:rPr lang="en-US" b="1" u="sng" dirty="0" err="1"/>
              <a:t>Schichtel</a:t>
            </a:r>
            <a:r>
              <a:rPr lang="en-US" b="1" u="sng" dirty="0"/>
              <a:t>, et. al. be expanded on with new modeling results? </a:t>
            </a:r>
            <a:r>
              <a:rPr lang="en-US" sz="1400" dirty="0"/>
              <a:t>(</a:t>
            </a:r>
            <a:r>
              <a:rPr lang="en-US" sz="1400" dirty="0" err="1"/>
              <a:t>Schichtel</a:t>
            </a:r>
            <a:r>
              <a:rPr lang="en-US" sz="1400" dirty="0"/>
              <a:t>, B.A, Rodriguez, M.A., Barna, M.G., </a:t>
            </a:r>
            <a:r>
              <a:rPr lang="en-US" sz="1400" dirty="0" err="1"/>
              <a:t>Gebhart</a:t>
            </a:r>
            <a:r>
              <a:rPr lang="en-US" sz="1400" dirty="0"/>
              <a:t>, K.A., Pitchford, M.L., </a:t>
            </a:r>
            <a:r>
              <a:rPr lang="en-US" sz="1400" dirty="0" err="1"/>
              <a:t>Malm</a:t>
            </a:r>
            <a:r>
              <a:rPr lang="en-US" sz="1400" dirty="0"/>
              <a:t>, W.C. A semi-empirical, receptor-oriented </a:t>
            </a:r>
            <a:r>
              <a:rPr lang="en-US" sz="1400" dirty="0" err="1"/>
              <a:t>Lagrangian</a:t>
            </a:r>
            <a:r>
              <a:rPr lang="en-US" sz="1400" dirty="0"/>
              <a:t> model for simulating fine particulate carbon at rural sites. </a:t>
            </a:r>
            <a:r>
              <a:rPr lang="en-US" sz="1400" dirty="0" err="1"/>
              <a:t>Atmos.Environ</a:t>
            </a:r>
            <a:r>
              <a:rPr lang="en-US" sz="1400" dirty="0"/>
              <a:t>., 61, 361- 370, 2012.)  See </a:t>
            </a:r>
            <a:r>
              <a:rPr lang="en-US" sz="1400" dirty="0">
                <a:hlinkClick r:id="rId2"/>
              </a:rPr>
              <a:t>EPA’s TSD</a:t>
            </a:r>
            <a:r>
              <a:rPr lang="en-US" sz="1400" dirty="0"/>
              <a:t> for evaluation, concluded that modifications do not significantly alter </a:t>
            </a:r>
            <a:r>
              <a:rPr lang="en-US" sz="1400" dirty="0" err="1"/>
              <a:t>deciview</a:t>
            </a:r>
            <a:r>
              <a:rPr lang="en-US" sz="1400" dirty="0"/>
              <a:t> trends… will this become important as anthropogenic contributions decrease?</a:t>
            </a:r>
            <a:endParaRPr lang="en-US" sz="1400" b="1" u="sng" dirty="0"/>
          </a:p>
          <a:p>
            <a:r>
              <a:rPr lang="en-US" dirty="0"/>
              <a:t>Future wildfire scenarios</a:t>
            </a:r>
          </a:p>
          <a:p>
            <a:pPr lvl="1"/>
            <a:r>
              <a:rPr lang="en-US" dirty="0"/>
              <a:t>Consider revising metric to account for future high episodic contributions</a:t>
            </a:r>
          </a:p>
          <a:p>
            <a:pPr lvl="1"/>
            <a:r>
              <a:rPr lang="en-US" dirty="0"/>
              <a:t>Anthropogenic assignment on wildfire days become significant as concentrations reduce on non-episodic days</a:t>
            </a:r>
          </a:p>
          <a:p>
            <a:pPr lvl="2"/>
            <a:r>
              <a:rPr lang="en-US" dirty="0"/>
              <a:t>As suggested in </a:t>
            </a:r>
            <a:r>
              <a:rPr lang="en-US" dirty="0">
                <a:hlinkClick r:id="rId2"/>
              </a:rPr>
              <a:t>EPA’s TSD</a:t>
            </a:r>
            <a:r>
              <a:rPr lang="en-US" dirty="0"/>
              <a:t>, consider all contributions as natural on episodic days in future planning periods? </a:t>
            </a:r>
          </a:p>
          <a:p>
            <a:pPr lvl="2"/>
            <a:endParaRPr lang="en-US" dirty="0"/>
          </a:p>
        </p:txBody>
      </p:sp>
      <p:sp>
        <p:nvSpPr>
          <p:cNvPr id="4" name="Slide Number Placeholder 3">
            <a:extLst>
              <a:ext uri="{FF2B5EF4-FFF2-40B4-BE49-F238E27FC236}">
                <a16:creationId xmlns:a16="http://schemas.microsoft.com/office/drawing/2014/main" id="{E39700D6-B3A8-44EB-89D1-82F6657BA9F8}"/>
              </a:ext>
            </a:extLst>
          </p:cNvPr>
          <p:cNvSpPr>
            <a:spLocks noGrp="1"/>
          </p:cNvSpPr>
          <p:nvPr>
            <p:ph type="sldNum" sz="quarter" idx="12"/>
          </p:nvPr>
        </p:nvSpPr>
        <p:spPr/>
        <p:txBody>
          <a:bodyPr/>
          <a:lstStyle/>
          <a:p>
            <a:fld id="{A9559463-10BD-406E-B705-C8BC6CBB526C}" type="slidenum">
              <a:rPr lang="en-US" smtClean="0"/>
              <a:t>30</a:t>
            </a:fld>
            <a:endParaRPr lang="en-US"/>
          </a:p>
        </p:txBody>
      </p:sp>
    </p:spTree>
    <p:extLst>
      <p:ext uri="{BB962C8B-B14F-4D97-AF65-F5344CB8AC3E}">
        <p14:creationId xmlns:p14="http://schemas.microsoft.com/office/powerpoint/2010/main" val="7403430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17039-EF39-45CC-8A11-4E6E95879FE5}"/>
              </a:ext>
            </a:extLst>
          </p:cNvPr>
          <p:cNvSpPr>
            <a:spLocks noGrp="1"/>
          </p:cNvSpPr>
          <p:nvPr>
            <p:ph type="title"/>
          </p:nvPr>
        </p:nvSpPr>
        <p:spPr/>
        <p:txBody>
          <a:bodyPr/>
          <a:lstStyle/>
          <a:p>
            <a:r>
              <a:rPr lang="en-US" dirty="0"/>
              <a:t>Data Topics</a:t>
            </a:r>
          </a:p>
        </p:txBody>
      </p:sp>
      <p:sp>
        <p:nvSpPr>
          <p:cNvPr id="3" name="Text Placeholder 2">
            <a:extLst>
              <a:ext uri="{FF2B5EF4-FFF2-40B4-BE49-F238E27FC236}">
                <a16:creationId xmlns:a16="http://schemas.microsoft.com/office/drawing/2014/main" id="{E1CC2AFC-B677-4C76-90D3-BC191A48C270}"/>
              </a:ext>
            </a:extLst>
          </p:cNvPr>
          <p:cNvSpPr>
            <a:spLocks noGrp="1"/>
          </p:cNvSpPr>
          <p:nvPr>
            <p:ph type="body" idx="1"/>
          </p:nvPr>
        </p:nvSpPr>
        <p:spPr/>
        <p:txBody>
          <a:bodyPr/>
          <a:lstStyle/>
          <a:p>
            <a:r>
              <a:rPr lang="en-US" b="1" u="sng" dirty="0"/>
              <a:t>Threshold Adjustment</a:t>
            </a:r>
          </a:p>
          <a:p>
            <a:r>
              <a:rPr lang="en-US" dirty="0"/>
              <a:t>Part 2: Species-specific data trends</a:t>
            </a:r>
          </a:p>
        </p:txBody>
      </p:sp>
      <p:sp>
        <p:nvSpPr>
          <p:cNvPr id="4" name="Slide Number Placeholder 3">
            <a:extLst>
              <a:ext uri="{FF2B5EF4-FFF2-40B4-BE49-F238E27FC236}">
                <a16:creationId xmlns:a16="http://schemas.microsoft.com/office/drawing/2014/main" id="{6883CFFE-E99C-4385-9C99-EF6567080652}"/>
              </a:ext>
            </a:extLst>
          </p:cNvPr>
          <p:cNvSpPr>
            <a:spLocks noGrp="1"/>
          </p:cNvSpPr>
          <p:nvPr>
            <p:ph type="sldNum" sz="quarter" idx="12"/>
          </p:nvPr>
        </p:nvSpPr>
        <p:spPr/>
        <p:txBody>
          <a:bodyPr/>
          <a:lstStyle/>
          <a:p>
            <a:fld id="{A9559463-10BD-406E-B705-C8BC6CBB526C}" type="slidenum">
              <a:rPr lang="en-US" smtClean="0"/>
              <a:t>31</a:t>
            </a:fld>
            <a:endParaRPr lang="en-US"/>
          </a:p>
        </p:txBody>
      </p:sp>
    </p:spTree>
    <p:extLst>
      <p:ext uri="{BB962C8B-B14F-4D97-AF65-F5344CB8AC3E}">
        <p14:creationId xmlns:p14="http://schemas.microsoft.com/office/powerpoint/2010/main" val="22240176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DDCF7-66D7-4FD1-878E-FD204878129C}"/>
              </a:ext>
            </a:extLst>
          </p:cNvPr>
          <p:cNvSpPr>
            <a:spLocks noGrp="1"/>
          </p:cNvSpPr>
          <p:nvPr>
            <p:ph type="title"/>
          </p:nvPr>
        </p:nvSpPr>
        <p:spPr>
          <a:xfrm>
            <a:off x="522890" y="5599"/>
            <a:ext cx="11311758" cy="1325563"/>
          </a:xfrm>
        </p:spPr>
        <p:txBody>
          <a:bodyPr/>
          <a:lstStyle/>
          <a:p>
            <a:r>
              <a:rPr lang="en-US" dirty="0"/>
              <a:t>Threshold adjustment: Case Study Comparison</a:t>
            </a:r>
            <a:endParaRPr lang="en-US" dirty="0">
              <a:solidFill>
                <a:srgbClr val="7030A0"/>
              </a:solidFill>
            </a:endParaRPr>
          </a:p>
        </p:txBody>
      </p:sp>
      <p:sp>
        <p:nvSpPr>
          <p:cNvPr id="3" name="Content Placeholder 2">
            <a:extLst>
              <a:ext uri="{FF2B5EF4-FFF2-40B4-BE49-F238E27FC236}">
                <a16:creationId xmlns:a16="http://schemas.microsoft.com/office/drawing/2014/main" id="{A3326745-24B2-4A3C-B3A7-DEE4A4CBCC35}"/>
              </a:ext>
            </a:extLst>
          </p:cNvPr>
          <p:cNvSpPr>
            <a:spLocks noGrp="1"/>
          </p:cNvSpPr>
          <p:nvPr>
            <p:ph idx="1"/>
          </p:nvPr>
        </p:nvSpPr>
        <p:spPr>
          <a:xfrm>
            <a:off x="522890" y="1238082"/>
            <a:ext cx="5486400" cy="5212080"/>
          </a:xfrm>
          <a:solidFill>
            <a:schemeClr val="accent3">
              <a:lumMod val="20000"/>
              <a:lumOff val="80000"/>
            </a:schemeClr>
          </a:solidFill>
          <a:ln w="3175">
            <a:solidFill>
              <a:schemeClr val="tx1"/>
            </a:solidFill>
          </a:ln>
        </p:spPr>
        <p:txBody>
          <a:bodyPr>
            <a:normAutofit fontScale="25000" lnSpcReduction="20000"/>
          </a:bodyPr>
          <a:lstStyle/>
          <a:p>
            <a:pPr marL="0" indent="0">
              <a:buNone/>
            </a:pPr>
            <a:r>
              <a:rPr lang="en-US" sz="11200" u="sng" dirty="0"/>
              <a:t>Agua Tibia Wilderness (</a:t>
            </a:r>
            <a:r>
              <a:rPr lang="en-US" sz="11200" u="sng" dirty="0" err="1"/>
              <a:t>AGTI1</a:t>
            </a:r>
            <a:r>
              <a:rPr lang="en-US" sz="11200" u="sng" dirty="0"/>
              <a:t>)</a:t>
            </a:r>
          </a:p>
          <a:p>
            <a:pPr marL="349250" lvl="1" indent="-219075">
              <a:lnSpc>
                <a:spcPct val="110000"/>
              </a:lnSpc>
            </a:pPr>
            <a:r>
              <a:rPr lang="en-US" sz="8800" dirty="0"/>
              <a:t>Southern California</a:t>
            </a:r>
          </a:p>
          <a:p>
            <a:pPr marL="349250" lvl="1" indent="-219075">
              <a:lnSpc>
                <a:spcPct val="110000"/>
              </a:lnSpc>
            </a:pPr>
            <a:r>
              <a:rPr lang="en-US" sz="8800" dirty="0"/>
              <a:t>Monitor elevation ~500 meters within coastal marine inversion, 50 km from ocean</a:t>
            </a:r>
          </a:p>
          <a:p>
            <a:pPr marL="349250" lvl="1" indent="-219075">
              <a:lnSpc>
                <a:spcPct val="110000"/>
              </a:lnSpc>
            </a:pPr>
            <a:r>
              <a:rPr lang="en-US" sz="8800" dirty="0"/>
              <a:t> 5,934 acres</a:t>
            </a:r>
          </a:p>
          <a:p>
            <a:pPr marL="349250" lvl="1" indent="-219075">
              <a:lnSpc>
                <a:spcPct val="110000"/>
              </a:lnSpc>
            </a:pPr>
            <a:r>
              <a:rPr lang="en-US" sz="8800" dirty="0"/>
              <a:t>Inside Cleveland National Forest at southern crest of mountains ringing Los Angeles Basin at northern edge of San Diego County</a:t>
            </a:r>
          </a:p>
          <a:p>
            <a:pPr marL="349250" lvl="1" indent="-219075">
              <a:lnSpc>
                <a:spcPct val="110000"/>
              </a:lnSpc>
            </a:pPr>
            <a:r>
              <a:rPr lang="en-US" sz="8800" dirty="0"/>
              <a:t>Wilderness characterized by chaparral, fir, pine, and oak on mountains in hot dry climate with no permanent streams</a:t>
            </a:r>
          </a:p>
          <a:p>
            <a:pPr marL="349250" lvl="1" indent="-219075">
              <a:lnSpc>
                <a:spcPct val="110000"/>
              </a:lnSpc>
            </a:pPr>
            <a:r>
              <a:rPr lang="en-US" sz="8800" dirty="0"/>
              <a:t>Between Los Angeles (pop. 18 million) Extreme ozone and Moderate </a:t>
            </a:r>
            <a:r>
              <a:rPr lang="en-US" sz="8800" dirty="0" err="1"/>
              <a:t>PM2.5</a:t>
            </a:r>
            <a:r>
              <a:rPr lang="en-US" sz="8800" dirty="0"/>
              <a:t> and San Diego (pop. 3 million) Moderate ozone non-attainment areas</a:t>
            </a:r>
            <a:endParaRPr lang="en-US" sz="8800" i="1" dirty="0"/>
          </a:p>
        </p:txBody>
      </p:sp>
      <p:sp>
        <p:nvSpPr>
          <p:cNvPr id="4" name="Content Placeholder 2">
            <a:extLst>
              <a:ext uri="{FF2B5EF4-FFF2-40B4-BE49-F238E27FC236}">
                <a16:creationId xmlns:a16="http://schemas.microsoft.com/office/drawing/2014/main" id="{189964F7-F44C-4EC1-ABA6-4517AAE63BBA}"/>
              </a:ext>
            </a:extLst>
          </p:cNvPr>
          <p:cNvSpPr txBox="1">
            <a:spLocks/>
          </p:cNvSpPr>
          <p:nvPr/>
        </p:nvSpPr>
        <p:spPr>
          <a:xfrm>
            <a:off x="6178769" y="1238082"/>
            <a:ext cx="5486400" cy="5212080"/>
          </a:xfrm>
          <a:prstGeom prst="rect">
            <a:avLst/>
          </a:prstGeom>
          <a:solidFill>
            <a:schemeClr val="accent5">
              <a:lumMod val="20000"/>
              <a:lumOff val="80000"/>
            </a:schemeClr>
          </a:solidFill>
          <a:ln w="1270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u="sng" dirty="0"/>
              <a:t>Sawtooth Wilderness (SAWT1)</a:t>
            </a:r>
          </a:p>
          <a:p>
            <a:pPr marL="461963" lvl="1" indent="-222250"/>
            <a:r>
              <a:rPr lang="en-US" sz="2200" dirty="0"/>
              <a:t>Central Idaho</a:t>
            </a:r>
          </a:p>
          <a:p>
            <a:pPr marL="461963" lvl="1" indent="-222250"/>
            <a:r>
              <a:rPr lang="en-US" sz="2200" dirty="0"/>
              <a:t>Monitor elevation ~1900 meters in valley subject to smoke-trapping inversions</a:t>
            </a:r>
          </a:p>
          <a:p>
            <a:pPr marL="461963" lvl="1" indent="-222250"/>
            <a:r>
              <a:rPr lang="en-US" sz="2200" dirty="0"/>
              <a:t>217,088 acres</a:t>
            </a:r>
          </a:p>
          <a:p>
            <a:pPr marL="461963" lvl="1" indent="-222250"/>
            <a:r>
              <a:rPr lang="en-US" sz="2200" dirty="0"/>
              <a:t>Western wilderness portion of Sawtooth National Recreation Area characterized by granite peaks, high alpine lakes, multiple streams, narrow glacial valleys with enormous stands of trees</a:t>
            </a:r>
          </a:p>
          <a:p>
            <a:pPr marL="461963" lvl="1" indent="-222250"/>
            <a:r>
              <a:rPr lang="en-US" sz="2200" dirty="0"/>
              <a:t>Remote from major source regions</a:t>
            </a:r>
          </a:p>
          <a:p>
            <a:pPr marL="461963" lvl="1" indent="-222250"/>
            <a:r>
              <a:rPr lang="en-US" sz="2200" dirty="0"/>
              <a:t>Boise (population 227,000) 180 km south of Sawtooth separated by mountain range</a:t>
            </a:r>
          </a:p>
          <a:p>
            <a:pPr marL="461963" lvl="1" indent="-222250"/>
            <a:r>
              <a:rPr lang="en-US" sz="2200" dirty="0"/>
              <a:t>Over 300 km to nearest non-attainment area</a:t>
            </a:r>
          </a:p>
          <a:p>
            <a:pPr marL="461963" lvl="1" indent="-222250"/>
            <a:endParaRPr lang="en-US" sz="2200" dirty="0"/>
          </a:p>
        </p:txBody>
      </p:sp>
      <p:sp>
        <p:nvSpPr>
          <p:cNvPr id="6" name="Slide Number Placeholder 5"/>
          <p:cNvSpPr>
            <a:spLocks noGrp="1"/>
          </p:cNvSpPr>
          <p:nvPr>
            <p:ph type="sldNum" sz="quarter" idx="12"/>
          </p:nvPr>
        </p:nvSpPr>
        <p:spPr>
          <a:xfrm>
            <a:off x="8693728" y="6367867"/>
            <a:ext cx="2743200" cy="365125"/>
          </a:xfrm>
        </p:spPr>
        <p:txBody>
          <a:bodyPr/>
          <a:lstStyle/>
          <a:p>
            <a:fld id="{A9559463-10BD-406E-B705-C8BC6CBB526C}" type="slidenum">
              <a:rPr lang="en-US" smtClean="0"/>
              <a:t>32</a:t>
            </a:fld>
            <a:endParaRPr lang="en-US" dirty="0"/>
          </a:p>
        </p:txBody>
      </p:sp>
    </p:spTree>
    <p:extLst>
      <p:ext uri="{BB962C8B-B14F-4D97-AF65-F5344CB8AC3E}">
        <p14:creationId xmlns:p14="http://schemas.microsoft.com/office/powerpoint/2010/main" val="11740553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881A748-13C8-47D8-8478-E40BB29CEB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5257"/>
            <a:ext cx="12192000" cy="6096000"/>
          </a:xfrm>
          <a:prstGeom prst="rect">
            <a:avLst/>
          </a:prstGeom>
        </p:spPr>
      </p:pic>
      <p:sp>
        <p:nvSpPr>
          <p:cNvPr id="4" name="Slide Number Placeholder 3">
            <a:extLst>
              <a:ext uri="{FF2B5EF4-FFF2-40B4-BE49-F238E27FC236}">
                <a16:creationId xmlns:a16="http://schemas.microsoft.com/office/drawing/2014/main" id="{2278A6C1-65FB-4C3B-B4C7-29438EF5179A}"/>
              </a:ext>
            </a:extLst>
          </p:cNvPr>
          <p:cNvSpPr>
            <a:spLocks noGrp="1"/>
          </p:cNvSpPr>
          <p:nvPr>
            <p:ph type="sldNum" sz="quarter" idx="12"/>
          </p:nvPr>
        </p:nvSpPr>
        <p:spPr/>
        <p:txBody>
          <a:bodyPr/>
          <a:lstStyle/>
          <a:p>
            <a:fld id="{A9559463-10BD-406E-B705-C8BC6CBB526C}" type="slidenum">
              <a:rPr lang="en-US" smtClean="0"/>
              <a:t>33</a:t>
            </a:fld>
            <a:endParaRPr lang="en-US"/>
          </a:p>
        </p:txBody>
      </p:sp>
      <p:sp>
        <p:nvSpPr>
          <p:cNvPr id="11" name="Title 1">
            <a:extLst>
              <a:ext uri="{FF2B5EF4-FFF2-40B4-BE49-F238E27FC236}">
                <a16:creationId xmlns:a16="http://schemas.microsoft.com/office/drawing/2014/main" id="{18D02282-2964-480F-9692-1FC392A9D59D}"/>
              </a:ext>
            </a:extLst>
          </p:cNvPr>
          <p:cNvSpPr>
            <a:spLocks noGrp="1"/>
          </p:cNvSpPr>
          <p:nvPr>
            <p:ph type="title"/>
          </p:nvPr>
        </p:nvSpPr>
        <p:spPr>
          <a:xfrm>
            <a:off x="838200" y="-250889"/>
            <a:ext cx="10515600" cy="1325563"/>
          </a:xfrm>
        </p:spPr>
        <p:txBody>
          <a:bodyPr/>
          <a:lstStyle/>
          <a:p>
            <a:r>
              <a:rPr lang="en-US" dirty="0"/>
              <a:t>Species concentrations by month</a:t>
            </a:r>
          </a:p>
        </p:txBody>
      </p:sp>
    </p:spTree>
    <p:extLst>
      <p:ext uri="{BB962C8B-B14F-4D97-AF65-F5344CB8AC3E}">
        <p14:creationId xmlns:p14="http://schemas.microsoft.com/office/powerpoint/2010/main" val="17840949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E7F9F-E1E1-4B9D-9236-627BEFA2CC12}"/>
              </a:ext>
            </a:extLst>
          </p:cNvPr>
          <p:cNvSpPr>
            <a:spLocks noGrp="1"/>
          </p:cNvSpPr>
          <p:nvPr>
            <p:ph type="title"/>
          </p:nvPr>
        </p:nvSpPr>
        <p:spPr/>
        <p:txBody>
          <a:bodyPr/>
          <a:lstStyle/>
          <a:p>
            <a:r>
              <a:rPr lang="en-US" dirty="0"/>
              <a:t>Species concentrations by month</a:t>
            </a:r>
          </a:p>
        </p:txBody>
      </p:sp>
      <p:sp>
        <p:nvSpPr>
          <p:cNvPr id="3" name="Content Placeholder 2">
            <a:extLst>
              <a:ext uri="{FF2B5EF4-FFF2-40B4-BE49-F238E27FC236}">
                <a16:creationId xmlns:a16="http://schemas.microsoft.com/office/drawing/2014/main" id="{D105113B-A6BF-43FC-B590-40C62D7C3CAF}"/>
              </a:ext>
            </a:extLst>
          </p:cNvPr>
          <p:cNvSpPr>
            <a:spLocks noGrp="1"/>
          </p:cNvSpPr>
          <p:nvPr>
            <p:ph idx="1"/>
          </p:nvPr>
        </p:nvSpPr>
        <p:spPr/>
        <p:txBody>
          <a:bodyPr/>
          <a:lstStyle/>
          <a:p>
            <a:r>
              <a:rPr lang="en-US" dirty="0"/>
              <a:t>Shows the species averages by month on MIDs, 2000-2017</a:t>
            </a:r>
          </a:p>
          <a:p>
            <a:r>
              <a:rPr lang="en-US" dirty="0"/>
              <a:t>Width of each bar is proportional to the number of MIDs in that month</a:t>
            </a:r>
          </a:p>
          <a:p>
            <a:r>
              <a:rPr lang="en-US" dirty="0"/>
              <a:t>Plots show both the magnitude differences and the seasonal differences in the two sites</a:t>
            </a:r>
          </a:p>
          <a:p>
            <a:pPr lvl="1"/>
            <a:r>
              <a:rPr lang="en-US" dirty="0"/>
              <a:t>AGTI1 has a significant nitrate and sulfate contribution, MIDs tend to be early summer months</a:t>
            </a:r>
          </a:p>
          <a:p>
            <a:pPr lvl="1"/>
            <a:r>
              <a:rPr lang="en-US" dirty="0"/>
              <a:t>SAWT1 has very little nitrate, and fairly constant organic carbon contribution, MIDs tend to be summer/fall months</a:t>
            </a:r>
          </a:p>
          <a:p>
            <a:pPr lvl="1"/>
            <a:r>
              <a:rPr lang="en-US" dirty="0"/>
              <a:t>Sulfate patterns are opposite at these sites</a:t>
            </a:r>
          </a:p>
          <a:p>
            <a:endParaRPr lang="en-US" dirty="0"/>
          </a:p>
          <a:p>
            <a:endParaRPr lang="en-US" dirty="0"/>
          </a:p>
        </p:txBody>
      </p:sp>
      <p:sp>
        <p:nvSpPr>
          <p:cNvPr id="4" name="Slide Number Placeholder 3">
            <a:extLst>
              <a:ext uri="{FF2B5EF4-FFF2-40B4-BE49-F238E27FC236}">
                <a16:creationId xmlns:a16="http://schemas.microsoft.com/office/drawing/2014/main" id="{02322584-A5D2-4B90-BA09-E8AD3D506B9F}"/>
              </a:ext>
            </a:extLst>
          </p:cNvPr>
          <p:cNvSpPr>
            <a:spLocks noGrp="1"/>
          </p:cNvSpPr>
          <p:nvPr>
            <p:ph type="sldNum" sz="quarter" idx="12"/>
          </p:nvPr>
        </p:nvSpPr>
        <p:spPr/>
        <p:txBody>
          <a:bodyPr/>
          <a:lstStyle/>
          <a:p>
            <a:fld id="{A9559463-10BD-406E-B705-C8BC6CBB526C}" type="slidenum">
              <a:rPr lang="en-US" smtClean="0"/>
              <a:t>34</a:t>
            </a:fld>
            <a:endParaRPr lang="en-US"/>
          </a:p>
        </p:txBody>
      </p:sp>
    </p:spTree>
    <p:extLst>
      <p:ext uri="{BB962C8B-B14F-4D97-AF65-F5344CB8AC3E}">
        <p14:creationId xmlns:p14="http://schemas.microsoft.com/office/powerpoint/2010/main" val="22088416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FF57E-86B6-4E30-A641-9708532A06A7}"/>
              </a:ext>
            </a:extLst>
          </p:cNvPr>
          <p:cNvSpPr>
            <a:spLocks noGrp="1"/>
          </p:cNvSpPr>
          <p:nvPr>
            <p:ph type="title"/>
          </p:nvPr>
        </p:nvSpPr>
        <p:spPr/>
        <p:txBody>
          <a:bodyPr/>
          <a:lstStyle/>
          <a:p>
            <a:r>
              <a:rPr lang="en-US" dirty="0"/>
              <a:t>Threshold adjustment</a:t>
            </a:r>
          </a:p>
        </p:txBody>
      </p:sp>
      <p:sp>
        <p:nvSpPr>
          <p:cNvPr id="3" name="Content Placeholder 2">
            <a:extLst>
              <a:ext uri="{FF2B5EF4-FFF2-40B4-BE49-F238E27FC236}">
                <a16:creationId xmlns:a16="http://schemas.microsoft.com/office/drawing/2014/main" id="{1CCED11A-ADE3-428B-9AD9-E7E54BAD71C6}"/>
              </a:ext>
            </a:extLst>
          </p:cNvPr>
          <p:cNvSpPr>
            <a:spLocks noGrp="1"/>
          </p:cNvSpPr>
          <p:nvPr>
            <p:ph idx="1"/>
          </p:nvPr>
        </p:nvSpPr>
        <p:spPr/>
        <p:txBody>
          <a:bodyPr/>
          <a:lstStyle/>
          <a:p>
            <a:r>
              <a:rPr lang="en-US" dirty="0"/>
              <a:t>Put the data through EPA’s metric</a:t>
            </a:r>
          </a:p>
          <a:p>
            <a:r>
              <a:rPr lang="en-US" dirty="0"/>
              <a:t>Varied the percentile threshold for episodic</a:t>
            </a:r>
          </a:p>
          <a:p>
            <a:pPr lvl="1"/>
            <a:r>
              <a:rPr lang="en-US" dirty="0"/>
              <a:t>60→100%-</a:t>
            </a:r>
            <a:r>
              <a:rPr lang="en-US" dirty="0" err="1"/>
              <a:t>ile</a:t>
            </a:r>
            <a:r>
              <a:rPr lang="en-US" dirty="0"/>
              <a:t> in 1 %-</a:t>
            </a:r>
            <a:r>
              <a:rPr lang="en-US" dirty="0" err="1"/>
              <a:t>ile</a:t>
            </a:r>
            <a:r>
              <a:rPr lang="en-US" dirty="0"/>
              <a:t> increments</a:t>
            </a:r>
          </a:p>
          <a:p>
            <a:r>
              <a:rPr lang="en-US" dirty="0"/>
              <a:t>Looked at how the anthropogenic and natural split depended on the threshold</a:t>
            </a:r>
          </a:p>
          <a:p>
            <a:pPr lvl="1"/>
            <a:r>
              <a:rPr lang="en-US" dirty="0"/>
              <a:t>Especially the carbon (episodic wildfire) species</a:t>
            </a:r>
          </a:p>
          <a:p>
            <a:r>
              <a:rPr lang="en-US" dirty="0"/>
              <a:t>Looked at two sites that show much different behavior</a:t>
            </a:r>
          </a:p>
          <a:p>
            <a:pPr lvl="1"/>
            <a:r>
              <a:rPr lang="en-US" dirty="0"/>
              <a:t>AGTI1</a:t>
            </a:r>
          </a:p>
          <a:p>
            <a:pPr lvl="1"/>
            <a:r>
              <a:rPr lang="en-US" dirty="0"/>
              <a:t>SAWT1</a:t>
            </a:r>
          </a:p>
        </p:txBody>
      </p:sp>
      <p:sp>
        <p:nvSpPr>
          <p:cNvPr id="4" name="Slide Number Placeholder 3">
            <a:extLst>
              <a:ext uri="{FF2B5EF4-FFF2-40B4-BE49-F238E27FC236}">
                <a16:creationId xmlns:a16="http://schemas.microsoft.com/office/drawing/2014/main" id="{0CE0D408-1ED8-46C9-BD7E-7D2DB481442B}"/>
              </a:ext>
            </a:extLst>
          </p:cNvPr>
          <p:cNvSpPr>
            <a:spLocks noGrp="1"/>
          </p:cNvSpPr>
          <p:nvPr>
            <p:ph type="sldNum" sz="quarter" idx="12"/>
          </p:nvPr>
        </p:nvSpPr>
        <p:spPr/>
        <p:txBody>
          <a:bodyPr/>
          <a:lstStyle/>
          <a:p>
            <a:fld id="{A9559463-10BD-406E-B705-C8BC6CBB526C}" type="slidenum">
              <a:rPr lang="en-US" smtClean="0"/>
              <a:t>35</a:t>
            </a:fld>
            <a:endParaRPr lang="en-US"/>
          </a:p>
        </p:txBody>
      </p:sp>
    </p:spTree>
    <p:extLst>
      <p:ext uri="{BB962C8B-B14F-4D97-AF65-F5344CB8AC3E}">
        <p14:creationId xmlns:p14="http://schemas.microsoft.com/office/powerpoint/2010/main" val="20723132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ABE8A80-1A36-4949-BA0D-D1660C4B9D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55952"/>
            <a:ext cx="12192000" cy="6096000"/>
          </a:xfrm>
          <a:prstGeom prst="rect">
            <a:avLst/>
          </a:prstGeom>
        </p:spPr>
      </p:pic>
      <p:sp>
        <p:nvSpPr>
          <p:cNvPr id="4" name="Slide Number Placeholder 3">
            <a:extLst>
              <a:ext uri="{FF2B5EF4-FFF2-40B4-BE49-F238E27FC236}">
                <a16:creationId xmlns:a16="http://schemas.microsoft.com/office/drawing/2014/main" id="{463ACECF-AF7B-4059-AB5B-7E96A7558B3B}"/>
              </a:ext>
            </a:extLst>
          </p:cNvPr>
          <p:cNvSpPr>
            <a:spLocks noGrp="1"/>
          </p:cNvSpPr>
          <p:nvPr>
            <p:ph type="sldNum" sz="quarter" idx="12"/>
          </p:nvPr>
        </p:nvSpPr>
        <p:spPr/>
        <p:txBody>
          <a:bodyPr/>
          <a:lstStyle/>
          <a:p>
            <a:fld id="{A9559463-10BD-406E-B705-C8BC6CBB526C}" type="slidenum">
              <a:rPr lang="en-US" smtClean="0"/>
              <a:t>36</a:t>
            </a:fld>
            <a:endParaRPr lang="en-US"/>
          </a:p>
        </p:txBody>
      </p:sp>
      <p:pic>
        <p:nvPicPr>
          <p:cNvPr id="5" name="Picture 4">
            <a:extLst>
              <a:ext uri="{FF2B5EF4-FFF2-40B4-BE49-F238E27FC236}">
                <a16:creationId xmlns:a16="http://schemas.microsoft.com/office/drawing/2014/main" id="{41907666-D0BA-4476-8E15-373A6809C324}"/>
              </a:ext>
            </a:extLst>
          </p:cNvPr>
          <p:cNvPicPr>
            <a:picLocks noChangeAspect="1"/>
          </p:cNvPicPr>
          <p:nvPr/>
        </p:nvPicPr>
        <p:blipFill>
          <a:blip r:embed="rId3"/>
          <a:stretch>
            <a:fillRect/>
          </a:stretch>
        </p:blipFill>
        <p:spPr>
          <a:xfrm>
            <a:off x="10572900" y="1067034"/>
            <a:ext cx="1133475" cy="2819400"/>
          </a:xfrm>
          <a:prstGeom prst="rect">
            <a:avLst/>
          </a:prstGeom>
        </p:spPr>
      </p:pic>
      <p:sp>
        <p:nvSpPr>
          <p:cNvPr id="8" name="Title 1">
            <a:extLst>
              <a:ext uri="{FF2B5EF4-FFF2-40B4-BE49-F238E27FC236}">
                <a16:creationId xmlns:a16="http://schemas.microsoft.com/office/drawing/2014/main" id="{ACB97643-8EC2-4FBB-8373-68BED4717F1C}"/>
              </a:ext>
            </a:extLst>
          </p:cNvPr>
          <p:cNvSpPr>
            <a:spLocks noGrp="1"/>
          </p:cNvSpPr>
          <p:nvPr>
            <p:ph type="title"/>
          </p:nvPr>
        </p:nvSpPr>
        <p:spPr>
          <a:xfrm>
            <a:off x="838200" y="-279853"/>
            <a:ext cx="10515600" cy="1325563"/>
          </a:xfrm>
        </p:spPr>
        <p:txBody>
          <a:bodyPr/>
          <a:lstStyle/>
          <a:p>
            <a:r>
              <a:rPr lang="en-US" dirty="0"/>
              <a:t>Glidepaths</a:t>
            </a:r>
          </a:p>
        </p:txBody>
      </p:sp>
    </p:spTree>
    <p:extLst>
      <p:ext uri="{BB962C8B-B14F-4D97-AF65-F5344CB8AC3E}">
        <p14:creationId xmlns:p14="http://schemas.microsoft.com/office/powerpoint/2010/main" val="41782445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44229-EE48-47C5-B970-85583CBB6A17}"/>
              </a:ext>
            </a:extLst>
          </p:cNvPr>
          <p:cNvSpPr>
            <a:spLocks noGrp="1"/>
          </p:cNvSpPr>
          <p:nvPr>
            <p:ph type="title"/>
          </p:nvPr>
        </p:nvSpPr>
        <p:spPr/>
        <p:txBody>
          <a:bodyPr/>
          <a:lstStyle/>
          <a:p>
            <a:r>
              <a:rPr lang="en-US" dirty="0"/>
              <a:t>Glidepaths</a:t>
            </a:r>
          </a:p>
        </p:txBody>
      </p:sp>
      <p:sp>
        <p:nvSpPr>
          <p:cNvPr id="3" name="Content Placeholder 2">
            <a:extLst>
              <a:ext uri="{FF2B5EF4-FFF2-40B4-BE49-F238E27FC236}">
                <a16:creationId xmlns:a16="http://schemas.microsoft.com/office/drawing/2014/main" id="{2B603DB5-24E6-457C-8736-AF169DEC80FB}"/>
              </a:ext>
            </a:extLst>
          </p:cNvPr>
          <p:cNvSpPr>
            <a:spLocks noGrp="1"/>
          </p:cNvSpPr>
          <p:nvPr>
            <p:ph idx="1"/>
          </p:nvPr>
        </p:nvSpPr>
        <p:spPr/>
        <p:txBody>
          <a:bodyPr/>
          <a:lstStyle/>
          <a:p>
            <a:r>
              <a:rPr lang="en-US" dirty="0"/>
              <a:t>Shows the different glidepaths for select thresholds</a:t>
            </a:r>
          </a:p>
          <a:p>
            <a:r>
              <a:rPr lang="en-US" dirty="0"/>
              <a:t>Notable:</a:t>
            </a:r>
          </a:p>
          <a:p>
            <a:pPr lvl="1"/>
            <a:r>
              <a:rPr lang="en-US" dirty="0"/>
              <a:t>Magnitude differences in baseline and endpoint </a:t>
            </a:r>
            <a:r>
              <a:rPr lang="en-US" dirty="0" err="1"/>
              <a:t>deciviews</a:t>
            </a:r>
            <a:endParaRPr lang="en-US" dirty="0"/>
          </a:p>
          <a:p>
            <a:pPr lvl="1"/>
            <a:r>
              <a:rPr lang="en-US" dirty="0"/>
              <a:t>The sensitivity differences to varying thresholds</a:t>
            </a:r>
          </a:p>
          <a:p>
            <a:pPr lvl="2"/>
            <a:r>
              <a:rPr lang="en-US" dirty="0"/>
              <a:t>In progress lines and their characteristics</a:t>
            </a:r>
          </a:p>
          <a:p>
            <a:pPr lvl="3"/>
            <a:r>
              <a:rPr lang="en-US" dirty="0"/>
              <a:t>AGTI1 maintains same shape</a:t>
            </a:r>
          </a:p>
          <a:p>
            <a:pPr lvl="3"/>
            <a:r>
              <a:rPr lang="en-US" dirty="0"/>
              <a:t>SAWT1 progress is more dependent on threshold</a:t>
            </a:r>
          </a:p>
          <a:p>
            <a:pPr lvl="2"/>
            <a:r>
              <a:rPr lang="en-US" dirty="0"/>
              <a:t>In endpoints</a:t>
            </a:r>
          </a:p>
          <a:p>
            <a:pPr lvl="3"/>
            <a:r>
              <a:rPr lang="en-US" dirty="0"/>
              <a:t>AGTI1 endpoints spread over a couple </a:t>
            </a:r>
            <a:r>
              <a:rPr lang="en-US" dirty="0" err="1"/>
              <a:t>deciviews</a:t>
            </a:r>
            <a:endParaRPr lang="en-US" dirty="0"/>
          </a:p>
          <a:p>
            <a:pPr lvl="3"/>
            <a:r>
              <a:rPr lang="en-US" dirty="0"/>
              <a:t>SAWT1 endpoints less affected by threshold (except for the 100% threshold case)</a:t>
            </a:r>
          </a:p>
          <a:p>
            <a:pPr lvl="1"/>
            <a:endParaRPr lang="en-US" dirty="0"/>
          </a:p>
        </p:txBody>
      </p:sp>
      <p:sp>
        <p:nvSpPr>
          <p:cNvPr id="4" name="Slide Number Placeholder 3">
            <a:extLst>
              <a:ext uri="{FF2B5EF4-FFF2-40B4-BE49-F238E27FC236}">
                <a16:creationId xmlns:a16="http://schemas.microsoft.com/office/drawing/2014/main" id="{5ADA6B84-9088-4A5B-9B39-AD4C6D7E84EC}"/>
              </a:ext>
            </a:extLst>
          </p:cNvPr>
          <p:cNvSpPr>
            <a:spLocks noGrp="1"/>
          </p:cNvSpPr>
          <p:nvPr>
            <p:ph type="sldNum" sz="quarter" idx="12"/>
          </p:nvPr>
        </p:nvSpPr>
        <p:spPr/>
        <p:txBody>
          <a:bodyPr/>
          <a:lstStyle/>
          <a:p>
            <a:fld id="{A9559463-10BD-406E-B705-C8BC6CBB526C}" type="slidenum">
              <a:rPr lang="en-US" smtClean="0"/>
              <a:t>37</a:t>
            </a:fld>
            <a:endParaRPr lang="en-US"/>
          </a:p>
        </p:txBody>
      </p:sp>
    </p:spTree>
    <p:extLst>
      <p:ext uri="{BB962C8B-B14F-4D97-AF65-F5344CB8AC3E}">
        <p14:creationId xmlns:p14="http://schemas.microsoft.com/office/powerpoint/2010/main" val="27526791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8D3A9C-7FCC-4FA0-BF2D-950539114D27}"/>
              </a:ext>
            </a:extLst>
          </p:cNvPr>
          <p:cNvSpPr>
            <a:spLocks noGrp="1"/>
          </p:cNvSpPr>
          <p:nvPr>
            <p:ph type="sldNum" sz="quarter" idx="12"/>
          </p:nvPr>
        </p:nvSpPr>
        <p:spPr/>
        <p:txBody>
          <a:bodyPr/>
          <a:lstStyle/>
          <a:p>
            <a:fld id="{A9559463-10BD-406E-B705-C8BC6CBB526C}" type="slidenum">
              <a:rPr lang="en-US" smtClean="0"/>
              <a:t>38</a:t>
            </a:fld>
            <a:endParaRPr lang="en-US"/>
          </a:p>
        </p:txBody>
      </p:sp>
      <p:pic>
        <p:nvPicPr>
          <p:cNvPr id="6" name="Picture 5">
            <a:extLst>
              <a:ext uri="{FF2B5EF4-FFF2-40B4-BE49-F238E27FC236}">
                <a16:creationId xmlns:a16="http://schemas.microsoft.com/office/drawing/2014/main" id="{7A1FF3E7-7EBE-45DB-A241-6D081DB1A8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138" y="103365"/>
            <a:ext cx="11639723" cy="6651270"/>
          </a:xfrm>
          <a:prstGeom prst="rect">
            <a:avLst/>
          </a:prstGeom>
        </p:spPr>
      </p:pic>
    </p:spTree>
    <p:extLst>
      <p:ext uri="{BB962C8B-B14F-4D97-AF65-F5344CB8AC3E}">
        <p14:creationId xmlns:p14="http://schemas.microsoft.com/office/powerpoint/2010/main" val="26123632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FABAA-4A03-43CD-954D-30781ED78E3A}"/>
              </a:ext>
            </a:extLst>
          </p:cNvPr>
          <p:cNvSpPr>
            <a:spLocks noGrp="1"/>
          </p:cNvSpPr>
          <p:nvPr>
            <p:ph type="title"/>
          </p:nvPr>
        </p:nvSpPr>
        <p:spPr/>
        <p:txBody>
          <a:bodyPr/>
          <a:lstStyle/>
          <a:p>
            <a:r>
              <a:rPr lang="en-US" dirty="0"/>
              <a:t>Sample year - 2011</a:t>
            </a:r>
          </a:p>
        </p:txBody>
      </p:sp>
      <p:sp>
        <p:nvSpPr>
          <p:cNvPr id="3" name="Content Placeholder 2">
            <a:extLst>
              <a:ext uri="{FF2B5EF4-FFF2-40B4-BE49-F238E27FC236}">
                <a16:creationId xmlns:a16="http://schemas.microsoft.com/office/drawing/2014/main" id="{2824B54A-F6A4-4587-9BDF-5BE6247563AC}"/>
              </a:ext>
            </a:extLst>
          </p:cNvPr>
          <p:cNvSpPr>
            <a:spLocks noGrp="1"/>
          </p:cNvSpPr>
          <p:nvPr>
            <p:ph idx="1"/>
          </p:nvPr>
        </p:nvSpPr>
        <p:spPr/>
        <p:txBody>
          <a:bodyPr/>
          <a:lstStyle/>
          <a:p>
            <a:r>
              <a:rPr lang="en-US" dirty="0"/>
              <a:t>Graph shows most impaired days at both sites for 2011</a:t>
            </a:r>
          </a:p>
          <a:p>
            <a:r>
              <a:rPr lang="en-US" dirty="0"/>
              <a:t>Notice magnitude and species contributions</a:t>
            </a:r>
          </a:p>
          <a:p>
            <a:r>
              <a:rPr lang="en-US" dirty="0"/>
              <a:t>Shows the seasons when the MIDs</a:t>
            </a:r>
          </a:p>
          <a:p>
            <a:r>
              <a:rPr lang="en-US" dirty="0"/>
              <a:t>How the anthropogenic/natural breakdown looks</a:t>
            </a:r>
          </a:p>
          <a:p>
            <a:pPr lvl="1"/>
            <a:r>
              <a:rPr lang="en-US" dirty="0"/>
              <a:t>AGTI1 shows larger anthropogenic components</a:t>
            </a:r>
          </a:p>
          <a:p>
            <a:pPr lvl="1"/>
            <a:r>
              <a:rPr lang="en-US" dirty="0"/>
              <a:t>SAWT1’s </a:t>
            </a:r>
            <a:r>
              <a:rPr lang="en-US" dirty="0" err="1"/>
              <a:t>anthro</a:t>
            </a:r>
            <a:r>
              <a:rPr lang="en-US" dirty="0"/>
              <a:t> is much lower, more comparable to natural-routine</a:t>
            </a:r>
          </a:p>
          <a:p>
            <a:pPr lvl="2"/>
            <a:r>
              <a:rPr lang="en-US" dirty="0"/>
              <a:t>SAWT1 data may be “buried” in the noise of natural-routine, more sensitive to appropriate NCII values</a:t>
            </a:r>
          </a:p>
        </p:txBody>
      </p:sp>
      <p:sp>
        <p:nvSpPr>
          <p:cNvPr id="4" name="Slide Number Placeholder 3">
            <a:extLst>
              <a:ext uri="{FF2B5EF4-FFF2-40B4-BE49-F238E27FC236}">
                <a16:creationId xmlns:a16="http://schemas.microsoft.com/office/drawing/2014/main" id="{D7431548-D3C9-4334-B74B-7456FAFFF9F0}"/>
              </a:ext>
            </a:extLst>
          </p:cNvPr>
          <p:cNvSpPr>
            <a:spLocks noGrp="1"/>
          </p:cNvSpPr>
          <p:nvPr>
            <p:ph type="sldNum" sz="quarter" idx="12"/>
          </p:nvPr>
        </p:nvSpPr>
        <p:spPr/>
        <p:txBody>
          <a:bodyPr/>
          <a:lstStyle/>
          <a:p>
            <a:fld id="{A9559463-10BD-406E-B705-C8BC6CBB526C}" type="slidenum">
              <a:rPr lang="en-US" smtClean="0"/>
              <a:t>39</a:t>
            </a:fld>
            <a:endParaRPr lang="en-US"/>
          </a:p>
        </p:txBody>
      </p:sp>
    </p:spTree>
    <p:extLst>
      <p:ext uri="{BB962C8B-B14F-4D97-AF65-F5344CB8AC3E}">
        <p14:creationId xmlns:p14="http://schemas.microsoft.com/office/powerpoint/2010/main" val="3418616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0FA82-AF0A-4EDF-85BC-5E3A191F5F7D}"/>
              </a:ext>
            </a:extLst>
          </p:cNvPr>
          <p:cNvSpPr>
            <a:spLocks noGrp="1"/>
          </p:cNvSpPr>
          <p:nvPr>
            <p:ph type="title"/>
          </p:nvPr>
        </p:nvSpPr>
        <p:spPr/>
        <p:txBody>
          <a:bodyPr/>
          <a:lstStyle/>
          <a:p>
            <a:r>
              <a:rPr lang="en-US" dirty="0"/>
              <a:t>Metric run-through</a:t>
            </a:r>
          </a:p>
        </p:txBody>
      </p:sp>
      <p:sp>
        <p:nvSpPr>
          <p:cNvPr id="26" name="TextBox 25">
            <a:extLst>
              <a:ext uri="{FF2B5EF4-FFF2-40B4-BE49-F238E27FC236}">
                <a16:creationId xmlns:a16="http://schemas.microsoft.com/office/drawing/2014/main" id="{EEE61EFA-C956-4BAD-B062-E2BE460717D4}"/>
              </a:ext>
            </a:extLst>
          </p:cNvPr>
          <p:cNvSpPr txBox="1"/>
          <p:nvPr/>
        </p:nvSpPr>
        <p:spPr>
          <a:xfrm>
            <a:off x="3653290" y="2930978"/>
            <a:ext cx="2040239" cy="830997"/>
          </a:xfrm>
          <a:prstGeom prst="rect">
            <a:avLst/>
          </a:prstGeom>
          <a:noFill/>
          <a:ln w="12700">
            <a:solidFill>
              <a:schemeClr val="tx1"/>
            </a:solidFill>
          </a:ln>
        </p:spPr>
        <p:txBody>
          <a:bodyPr wrap="none" rtlCol="0">
            <a:spAutoFit/>
          </a:bodyPr>
          <a:lstStyle/>
          <a:p>
            <a:r>
              <a:rPr lang="en-US" sz="4800" dirty="0"/>
              <a:t>Natural</a:t>
            </a:r>
          </a:p>
        </p:txBody>
      </p:sp>
      <p:sp>
        <p:nvSpPr>
          <p:cNvPr id="27" name="TextBox 26">
            <a:extLst>
              <a:ext uri="{FF2B5EF4-FFF2-40B4-BE49-F238E27FC236}">
                <a16:creationId xmlns:a16="http://schemas.microsoft.com/office/drawing/2014/main" id="{C173AC10-F35D-41F7-8716-025A51431FCA}"/>
              </a:ext>
            </a:extLst>
          </p:cNvPr>
          <p:cNvSpPr txBox="1"/>
          <p:nvPr/>
        </p:nvSpPr>
        <p:spPr>
          <a:xfrm>
            <a:off x="3653289" y="4150178"/>
            <a:ext cx="3884461" cy="830997"/>
          </a:xfrm>
          <a:prstGeom prst="rect">
            <a:avLst/>
          </a:prstGeom>
          <a:noFill/>
          <a:ln w="25400">
            <a:solidFill>
              <a:srgbClr val="0070C0"/>
            </a:solidFill>
          </a:ln>
        </p:spPr>
        <p:txBody>
          <a:bodyPr wrap="none" rtlCol="0">
            <a:spAutoFit/>
          </a:bodyPr>
          <a:lstStyle/>
          <a:p>
            <a:r>
              <a:rPr lang="en-US" sz="4800" dirty="0"/>
              <a:t>Anthropogenic</a:t>
            </a:r>
          </a:p>
        </p:txBody>
      </p:sp>
      <p:sp>
        <p:nvSpPr>
          <p:cNvPr id="28" name="TextBox 27">
            <a:extLst>
              <a:ext uri="{FF2B5EF4-FFF2-40B4-BE49-F238E27FC236}">
                <a16:creationId xmlns:a16="http://schemas.microsoft.com/office/drawing/2014/main" id="{1FD43A8C-F15E-417B-A6F5-3C6B3D78810E}"/>
              </a:ext>
            </a:extLst>
          </p:cNvPr>
          <p:cNvSpPr txBox="1"/>
          <p:nvPr/>
        </p:nvSpPr>
        <p:spPr>
          <a:xfrm>
            <a:off x="1223470" y="3540578"/>
            <a:ext cx="1398716" cy="830997"/>
          </a:xfrm>
          <a:prstGeom prst="rect">
            <a:avLst/>
          </a:prstGeom>
          <a:noFill/>
          <a:ln w="12700">
            <a:solidFill>
              <a:schemeClr val="tx1"/>
            </a:solidFill>
          </a:ln>
        </p:spPr>
        <p:txBody>
          <a:bodyPr wrap="none" rtlCol="0">
            <a:spAutoFit/>
          </a:bodyPr>
          <a:lstStyle/>
          <a:p>
            <a:r>
              <a:rPr lang="en-US" sz="4800" dirty="0"/>
              <a:t>Haze</a:t>
            </a:r>
          </a:p>
        </p:txBody>
      </p:sp>
      <p:cxnSp>
        <p:nvCxnSpPr>
          <p:cNvPr id="29" name="Straight Arrow Connector 28">
            <a:extLst>
              <a:ext uri="{FF2B5EF4-FFF2-40B4-BE49-F238E27FC236}">
                <a16:creationId xmlns:a16="http://schemas.microsoft.com/office/drawing/2014/main" id="{3412B906-79F3-4BBC-8CBF-7F5C67E8D101}"/>
              </a:ext>
            </a:extLst>
          </p:cNvPr>
          <p:cNvCxnSpPr>
            <a:stCxn id="28" idx="3"/>
            <a:endCxn id="26" idx="1"/>
          </p:cNvCxnSpPr>
          <p:nvPr/>
        </p:nvCxnSpPr>
        <p:spPr>
          <a:xfrm flipV="1">
            <a:off x="2622186" y="3346477"/>
            <a:ext cx="1031104" cy="6096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38A3B50-393C-43AD-8991-A94FE92040BC}"/>
              </a:ext>
            </a:extLst>
          </p:cNvPr>
          <p:cNvCxnSpPr>
            <a:cxnSpLocks/>
            <a:stCxn id="28" idx="3"/>
            <a:endCxn id="27" idx="1"/>
          </p:cNvCxnSpPr>
          <p:nvPr/>
        </p:nvCxnSpPr>
        <p:spPr>
          <a:xfrm>
            <a:off x="2622186" y="3956077"/>
            <a:ext cx="1031103" cy="6096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80E27063-86C6-42C9-8A06-9B98D4FC0911}"/>
              </a:ext>
            </a:extLst>
          </p:cNvPr>
          <p:cNvSpPr txBox="1"/>
          <p:nvPr/>
        </p:nvSpPr>
        <p:spPr>
          <a:xfrm>
            <a:off x="8927717" y="2237830"/>
            <a:ext cx="2241319" cy="830997"/>
          </a:xfrm>
          <a:prstGeom prst="rect">
            <a:avLst/>
          </a:prstGeom>
          <a:noFill/>
          <a:ln w="25400">
            <a:solidFill>
              <a:srgbClr val="FF0000"/>
            </a:solidFill>
          </a:ln>
        </p:spPr>
        <p:txBody>
          <a:bodyPr wrap="none" rtlCol="0">
            <a:spAutoFit/>
          </a:bodyPr>
          <a:lstStyle/>
          <a:p>
            <a:r>
              <a:rPr lang="en-US" sz="4800" dirty="0"/>
              <a:t>Episodic</a:t>
            </a:r>
          </a:p>
        </p:txBody>
      </p:sp>
      <p:sp>
        <p:nvSpPr>
          <p:cNvPr id="32" name="TextBox 31">
            <a:extLst>
              <a:ext uri="{FF2B5EF4-FFF2-40B4-BE49-F238E27FC236}">
                <a16:creationId xmlns:a16="http://schemas.microsoft.com/office/drawing/2014/main" id="{CEEAD051-1B75-46D8-A265-A4D59F2386E1}"/>
              </a:ext>
            </a:extLst>
          </p:cNvPr>
          <p:cNvSpPr txBox="1"/>
          <p:nvPr/>
        </p:nvSpPr>
        <p:spPr>
          <a:xfrm>
            <a:off x="8927717" y="3540578"/>
            <a:ext cx="2134110" cy="830997"/>
          </a:xfrm>
          <a:prstGeom prst="rect">
            <a:avLst/>
          </a:prstGeom>
          <a:noFill/>
          <a:ln w="12700">
            <a:solidFill>
              <a:srgbClr val="00B050"/>
            </a:solidFill>
          </a:ln>
        </p:spPr>
        <p:txBody>
          <a:bodyPr wrap="none" rtlCol="0">
            <a:spAutoFit/>
          </a:bodyPr>
          <a:lstStyle/>
          <a:p>
            <a:r>
              <a:rPr lang="en-US" sz="4800" dirty="0"/>
              <a:t>Routine</a:t>
            </a:r>
          </a:p>
        </p:txBody>
      </p:sp>
      <p:cxnSp>
        <p:nvCxnSpPr>
          <p:cNvPr id="33" name="Straight Arrow Connector 32">
            <a:extLst>
              <a:ext uri="{FF2B5EF4-FFF2-40B4-BE49-F238E27FC236}">
                <a16:creationId xmlns:a16="http://schemas.microsoft.com/office/drawing/2014/main" id="{73ADE721-E5DD-4EAB-8DBC-864865A9E40E}"/>
              </a:ext>
            </a:extLst>
          </p:cNvPr>
          <p:cNvCxnSpPr>
            <a:cxnSpLocks/>
            <a:stCxn id="26" idx="3"/>
            <a:endCxn id="31" idx="1"/>
          </p:cNvCxnSpPr>
          <p:nvPr/>
        </p:nvCxnSpPr>
        <p:spPr>
          <a:xfrm flipV="1">
            <a:off x="5693529" y="2653329"/>
            <a:ext cx="3234188" cy="69314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F65BBE91-2455-484F-BC53-B6E2D90EE0F3}"/>
              </a:ext>
            </a:extLst>
          </p:cNvPr>
          <p:cNvCxnSpPr>
            <a:cxnSpLocks/>
            <a:stCxn id="26" idx="3"/>
            <a:endCxn id="32" idx="1"/>
          </p:cNvCxnSpPr>
          <p:nvPr/>
        </p:nvCxnSpPr>
        <p:spPr>
          <a:xfrm>
            <a:off x="5693529" y="3346477"/>
            <a:ext cx="3234188" cy="6096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BF53DFB1-876B-47F9-873C-72D567039F1C}"/>
              </a:ext>
            </a:extLst>
          </p:cNvPr>
          <p:cNvSpPr/>
          <p:nvPr/>
        </p:nvSpPr>
        <p:spPr>
          <a:xfrm>
            <a:off x="8934225" y="2237830"/>
            <a:ext cx="2241320" cy="8309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EFFA43E6-91D1-4D68-9A70-270D7D6B61C0}"/>
              </a:ext>
            </a:extLst>
          </p:cNvPr>
          <p:cNvSpPr/>
          <p:nvPr/>
        </p:nvSpPr>
        <p:spPr>
          <a:xfrm>
            <a:off x="8934225" y="3535726"/>
            <a:ext cx="2127602" cy="830997"/>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58D8B283-D2E2-4B38-9761-CF9C60B2192A}"/>
              </a:ext>
            </a:extLst>
          </p:cNvPr>
          <p:cNvSpPr>
            <a:spLocks noGrp="1"/>
          </p:cNvSpPr>
          <p:nvPr>
            <p:ph type="sldNum" sz="quarter" idx="12"/>
          </p:nvPr>
        </p:nvSpPr>
        <p:spPr/>
        <p:txBody>
          <a:bodyPr/>
          <a:lstStyle/>
          <a:p>
            <a:fld id="{A9559463-10BD-406E-B705-C8BC6CBB526C}" type="slidenum">
              <a:rPr lang="en-US" smtClean="0"/>
              <a:t>4</a:t>
            </a:fld>
            <a:endParaRPr lang="en-US"/>
          </a:p>
        </p:txBody>
      </p:sp>
    </p:spTree>
    <p:extLst>
      <p:ext uri="{BB962C8B-B14F-4D97-AF65-F5344CB8AC3E}">
        <p14:creationId xmlns:p14="http://schemas.microsoft.com/office/powerpoint/2010/main" val="8351784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0E5B54-2EAF-4895-8C49-441B493AE69C}"/>
              </a:ext>
            </a:extLst>
          </p:cNvPr>
          <p:cNvPicPr>
            <a:picLocks noChangeAspect="1"/>
          </p:cNvPicPr>
          <p:nvPr/>
        </p:nvPicPr>
        <p:blipFill rotWithShape="1">
          <a:blip r:embed="rId2">
            <a:extLst>
              <a:ext uri="{28A0092B-C50C-407E-A947-70E740481C1C}">
                <a14:useLocalDpi xmlns:a14="http://schemas.microsoft.com/office/drawing/2010/main" val="0"/>
              </a:ext>
            </a:extLst>
          </a:blip>
          <a:srcRect l="24386" r="33719" b="48632"/>
          <a:stretch/>
        </p:blipFill>
        <p:spPr>
          <a:xfrm>
            <a:off x="6189044" y="1179353"/>
            <a:ext cx="5881036" cy="5408189"/>
          </a:xfrm>
          <a:prstGeom prst="rect">
            <a:avLst/>
          </a:prstGeom>
        </p:spPr>
      </p:pic>
      <p:pic>
        <p:nvPicPr>
          <p:cNvPr id="7" name="Picture 6">
            <a:extLst>
              <a:ext uri="{FF2B5EF4-FFF2-40B4-BE49-F238E27FC236}">
                <a16:creationId xmlns:a16="http://schemas.microsoft.com/office/drawing/2014/main" id="{DC47A7C3-C271-482B-AB6B-7245AFA98A97}"/>
              </a:ext>
            </a:extLst>
          </p:cNvPr>
          <p:cNvPicPr>
            <a:picLocks noChangeAspect="1"/>
          </p:cNvPicPr>
          <p:nvPr/>
        </p:nvPicPr>
        <p:blipFill rotWithShape="1">
          <a:blip r:embed="rId3">
            <a:extLst>
              <a:ext uri="{28A0092B-C50C-407E-A947-70E740481C1C}">
                <a14:useLocalDpi xmlns:a14="http://schemas.microsoft.com/office/drawing/2010/main" val="0"/>
              </a:ext>
            </a:extLst>
          </a:blip>
          <a:srcRect l="24386" r="33930" b="48632"/>
          <a:stretch/>
        </p:blipFill>
        <p:spPr>
          <a:xfrm>
            <a:off x="110690" y="1179352"/>
            <a:ext cx="5851485" cy="5408189"/>
          </a:xfrm>
          <a:prstGeom prst="rect">
            <a:avLst/>
          </a:prstGeom>
        </p:spPr>
      </p:pic>
      <p:sp>
        <p:nvSpPr>
          <p:cNvPr id="2" name="Slide Number Placeholder 1">
            <a:extLst>
              <a:ext uri="{FF2B5EF4-FFF2-40B4-BE49-F238E27FC236}">
                <a16:creationId xmlns:a16="http://schemas.microsoft.com/office/drawing/2014/main" id="{11974EAB-5931-49B6-B40D-5DA01E94C175}"/>
              </a:ext>
            </a:extLst>
          </p:cNvPr>
          <p:cNvSpPr>
            <a:spLocks noGrp="1"/>
          </p:cNvSpPr>
          <p:nvPr>
            <p:ph type="sldNum" sz="quarter" idx="12"/>
          </p:nvPr>
        </p:nvSpPr>
        <p:spPr/>
        <p:txBody>
          <a:bodyPr/>
          <a:lstStyle/>
          <a:p>
            <a:fld id="{A9559463-10BD-406E-B705-C8BC6CBB526C}" type="slidenum">
              <a:rPr lang="en-US" smtClean="0"/>
              <a:t>40</a:t>
            </a:fld>
            <a:endParaRPr lang="en-US"/>
          </a:p>
        </p:txBody>
      </p:sp>
      <p:sp>
        <p:nvSpPr>
          <p:cNvPr id="6" name="Oval 5">
            <a:extLst>
              <a:ext uri="{FF2B5EF4-FFF2-40B4-BE49-F238E27FC236}">
                <a16:creationId xmlns:a16="http://schemas.microsoft.com/office/drawing/2014/main" id="{FC16E75C-3A4C-457C-832F-05463D594129}"/>
              </a:ext>
            </a:extLst>
          </p:cNvPr>
          <p:cNvSpPr/>
          <p:nvPr/>
        </p:nvSpPr>
        <p:spPr>
          <a:xfrm>
            <a:off x="11003280" y="5475135"/>
            <a:ext cx="350520" cy="30800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75225501-6E53-4529-8FA1-03044D022798}"/>
              </a:ext>
            </a:extLst>
          </p:cNvPr>
          <p:cNvSpPr>
            <a:spLocks noGrp="1"/>
          </p:cNvSpPr>
          <p:nvPr>
            <p:ph type="title"/>
          </p:nvPr>
        </p:nvSpPr>
        <p:spPr>
          <a:xfrm>
            <a:off x="838200" y="-10431"/>
            <a:ext cx="10515600" cy="1325563"/>
          </a:xfrm>
        </p:spPr>
        <p:txBody>
          <a:bodyPr/>
          <a:lstStyle/>
          <a:p>
            <a:r>
              <a:rPr lang="en-US" dirty="0"/>
              <a:t>Carbon vs. threshold (MIDs)</a:t>
            </a:r>
          </a:p>
        </p:txBody>
      </p:sp>
    </p:spTree>
    <p:extLst>
      <p:ext uri="{BB962C8B-B14F-4D97-AF65-F5344CB8AC3E}">
        <p14:creationId xmlns:p14="http://schemas.microsoft.com/office/powerpoint/2010/main" val="399864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F51E8-2620-415F-B3D5-29152DC6B589}"/>
              </a:ext>
            </a:extLst>
          </p:cNvPr>
          <p:cNvSpPr>
            <a:spLocks noGrp="1"/>
          </p:cNvSpPr>
          <p:nvPr>
            <p:ph type="title"/>
          </p:nvPr>
        </p:nvSpPr>
        <p:spPr/>
        <p:txBody>
          <a:bodyPr/>
          <a:lstStyle/>
          <a:p>
            <a:r>
              <a:rPr lang="en-US" dirty="0"/>
              <a:t>Carbon vs. threshold (MIDs)</a:t>
            </a:r>
          </a:p>
        </p:txBody>
      </p:sp>
      <p:sp>
        <p:nvSpPr>
          <p:cNvPr id="3" name="Content Placeholder 2">
            <a:extLst>
              <a:ext uri="{FF2B5EF4-FFF2-40B4-BE49-F238E27FC236}">
                <a16:creationId xmlns:a16="http://schemas.microsoft.com/office/drawing/2014/main" id="{C490D410-6C6F-4697-8E31-7B606F1316F0}"/>
              </a:ext>
            </a:extLst>
          </p:cNvPr>
          <p:cNvSpPr>
            <a:spLocks noGrp="1"/>
          </p:cNvSpPr>
          <p:nvPr>
            <p:ph idx="1"/>
          </p:nvPr>
        </p:nvSpPr>
        <p:spPr/>
        <p:txBody>
          <a:bodyPr/>
          <a:lstStyle/>
          <a:p>
            <a:r>
              <a:rPr lang="en-US" dirty="0"/>
              <a:t>Look at the anthropogenic-natural split in carbon contributions on MIDs</a:t>
            </a:r>
          </a:p>
          <a:p>
            <a:r>
              <a:rPr lang="en-US" dirty="0"/>
              <a:t>Sites show different behavior in the natural portion</a:t>
            </a:r>
          </a:p>
          <a:p>
            <a:pPr lvl="1"/>
            <a:r>
              <a:rPr lang="en-US" dirty="0"/>
              <a:t>AGTI1, shows natural generally decreasing with increasing threshold (more carbon gets allotted away from episodic and towards anthropogenic)</a:t>
            </a:r>
          </a:p>
          <a:p>
            <a:pPr lvl="1"/>
            <a:r>
              <a:rPr lang="en-US" dirty="0"/>
              <a:t>SAWT1, shows natural generally increasing with increasing threshold (something different is going on… episodic should be decreasing, but something else is causing the increase)</a:t>
            </a:r>
          </a:p>
          <a:p>
            <a:pPr lvl="2"/>
            <a:r>
              <a:rPr lang="en-US" dirty="0"/>
              <a:t>See circled portion of SAWT1, 2011, where the plot starts to increase</a:t>
            </a:r>
          </a:p>
        </p:txBody>
      </p:sp>
      <p:sp>
        <p:nvSpPr>
          <p:cNvPr id="4" name="Slide Number Placeholder 3">
            <a:extLst>
              <a:ext uri="{FF2B5EF4-FFF2-40B4-BE49-F238E27FC236}">
                <a16:creationId xmlns:a16="http://schemas.microsoft.com/office/drawing/2014/main" id="{1EF8F2FD-35AD-411B-ACF5-1D505AD691EE}"/>
              </a:ext>
            </a:extLst>
          </p:cNvPr>
          <p:cNvSpPr>
            <a:spLocks noGrp="1"/>
          </p:cNvSpPr>
          <p:nvPr>
            <p:ph type="sldNum" sz="quarter" idx="12"/>
          </p:nvPr>
        </p:nvSpPr>
        <p:spPr/>
        <p:txBody>
          <a:bodyPr/>
          <a:lstStyle/>
          <a:p>
            <a:fld id="{A9559463-10BD-406E-B705-C8BC6CBB526C}" type="slidenum">
              <a:rPr lang="en-US" smtClean="0"/>
              <a:t>41</a:t>
            </a:fld>
            <a:endParaRPr lang="en-US"/>
          </a:p>
        </p:txBody>
      </p:sp>
    </p:spTree>
    <p:extLst>
      <p:ext uri="{BB962C8B-B14F-4D97-AF65-F5344CB8AC3E}">
        <p14:creationId xmlns:p14="http://schemas.microsoft.com/office/powerpoint/2010/main" val="11500948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73571F8-7027-46FC-8A75-AE7D5D864818}"/>
              </a:ext>
            </a:extLst>
          </p:cNvPr>
          <p:cNvPicPr>
            <a:picLocks noChangeAspect="1"/>
          </p:cNvPicPr>
          <p:nvPr/>
        </p:nvPicPr>
        <p:blipFill rotWithShape="1">
          <a:blip r:embed="rId2">
            <a:extLst>
              <a:ext uri="{28A0092B-C50C-407E-A947-70E740481C1C}">
                <a14:useLocalDpi xmlns:a14="http://schemas.microsoft.com/office/drawing/2010/main" val="0"/>
              </a:ext>
            </a:extLst>
          </a:blip>
          <a:srcRect l="24386" r="31383" b="48912"/>
          <a:stretch/>
        </p:blipFill>
        <p:spPr>
          <a:xfrm>
            <a:off x="6060708" y="1411218"/>
            <a:ext cx="5933302" cy="5139891"/>
          </a:xfrm>
          <a:prstGeom prst="rect">
            <a:avLst/>
          </a:prstGeom>
        </p:spPr>
      </p:pic>
      <p:pic>
        <p:nvPicPr>
          <p:cNvPr id="7" name="Picture 6">
            <a:extLst>
              <a:ext uri="{FF2B5EF4-FFF2-40B4-BE49-F238E27FC236}">
                <a16:creationId xmlns:a16="http://schemas.microsoft.com/office/drawing/2014/main" id="{29E59BF4-CD3D-4FE2-9821-614F63C1AD6E}"/>
              </a:ext>
            </a:extLst>
          </p:cNvPr>
          <p:cNvPicPr>
            <a:picLocks noChangeAspect="1"/>
          </p:cNvPicPr>
          <p:nvPr/>
        </p:nvPicPr>
        <p:blipFill rotWithShape="1">
          <a:blip r:embed="rId3">
            <a:extLst>
              <a:ext uri="{28A0092B-C50C-407E-A947-70E740481C1C}">
                <a14:useLocalDpi xmlns:a14="http://schemas.microsoft.com/office/drawing/2010/main" val="0"/>
              </a:ext>
            </a:extLst>
          </a:blip>
          <a:srcRect l="24444" r="31458" b="48772"/>
          <a:stretch/>
        </p:blipFill>
        <p:spPr>
          <a:xfrm>
            <a:off x="0" y="1411218"/>
            <a:ext cx="5933302" cy="5169351"/>
          </a:xfrm>
          <a:prstGeom prst="rect">
            <a:avLst/>
          </a:prstGeom>
        </p:spPr>
      </p:pic>
      <p:sp>
        <p:nvSpPr>
          <p:cNvPr id="2" name="Slide Number Placeholder 1">
            <a:extLst>
              <a:ext uri="{FF2B5EF4-FFF2-40B4-BE49-F238E27FC236}">
                <a16:creationId xmlns:a16="http://schemas.microsoft.com/office/drawing/2014/main" id="{00D40951-9214-42C4-A14F-7B1BEC64B98F}"/>
              </a:ext>
            </a:extLst>
          </p:cNvPr>
          <p:cNvSpPr>
            <a:spLocks noGrp="1"/>
          </p:cNvSpPr>
          <p:nvPr>
            <p:ph type="sldNum" sz="quarter" idx="12"/>
          </p:nvPr>
        </p:nvSpPr>
        <p:spPr/>
        <p:txBody>
          <a:bodyPr/>
          <a:lstStyle/>
          <a:p>
            <a:fld id="{A9559463-10BD-406E-B705-C8BC6CBB526C}" type="slidenum">
              <a:rPr lang="en-US" smtClean="0"/>
              <a:t>42</a:t>
            </a:fld>
            <a:endParaRPr lang="en-US"/>
          </a:p>
        </p:txBody>
      </p:sp>
      <p:sp>
        <p:nvSpPr>
          <p:cNvPr id="3" name="Oval 2">
            <a:extLst>
              <a:ext uri="{FF2B5EF4-FFF2-40B4-BE49-F238E27FC236}">
                <a16:creationId xmlns:a16="http://schemas.microsoft.com/office/drawing/2014/main" id="{CE209DC4-BEC8-4F7C-B00A-46FE2131B434}"/>
              </a:ext>
            </a:extLst>
          </p:cNvPr>
          <p:cNvSpPr/>
          <p:nvPr/>
        </p:nvSpPr>
        <p:spPr>
          <a:xfrm>
            <a:off x="11267172" y="2970511"/>
            <a:ext cx="350520" cy="30800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E8BE259-5E57-480D-BEFF-47D04A7E5C81}"/>
              </a:ext>
            </a:extLst>
          </p:cNvPr>
          <p:cNvSpPr/>
          <p:nvPr/>
        </p:nvSpPr>
        <p:spPr>
          <a:xfrm>
            <a:off x="7944852" y="2919410"/>
            <a:ext cx="350520" cy="30800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1E06A99-5483-41A6-8E30-6F509BB7F87D}"/>
              </a:ext>
            </a:extLst>
          </p:cNvPr>
          <p:cNvSpPr/>
          <p:nvPr/>
        </p:nvSpPr>
        <p:spPr>
          <a:xfrm>
            <a:off x="7944852" y="5442599"/>
            <a:ext cx="350520" cy="30800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8052056-2042-410D-960B-53E2F6E4057D}"/>
              </a:ext>
            </a:extLst>
          </p:cNvPr>
          <p:cNvSpPr/>
          <p:nvPr/>
        </p:nvSpPr>
        <p:spPr>
          <a:xfrm>
            <a:off x="11267172" y="5057589"/>
            <a:ext cx="350520" cy="30800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CE840B84-2E73-4EE1-8BC1-F268ABB690FE}"/>
              </a:ext>
            </a:extLst>
          </p:cNvPr>
          <p:cNvSpPr>
            <a:spLocks noGrp="1"/>
          </p:cNvSpPr>
          <p:nvPr>
            <p:ph type="title"/>
          </p:nvPr>
        </p:nvSpPr>
        <p:spPr>
          <a:xfrm>
            <a:off x="838200" y="14065"/>
            <a:ext cx="10515600" cy="1325563"/>
          </a:xfrm>
        </p:spPr>
        <p:txBody>
          <a:bodyPr/>
          <a:lstStyle/>
          <a:p>
            <a:r>
              <a:rPr lang="en-US" dirty="0"/>
              <a:t>All species vs. threshold (MIDs)</a:t>
            </a:r>
          </a:p>
        </p:txBody>
      </p:sp>
    </p:spTree>
    <p:extLst>
      <p:ext uri="{BB962C8B-B14F-4D97-AF65-F5344CB8AC3E}">
        <p14:creationId xmlns:p14="http://schemas.microsoft.com/office/powerpoint/2010/main" val="230277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ppt_x"/>
                                          </p:val>
                                        </p:tav>
                                        <p:tav tm="100000">
                                          <p:val>
                                            <p:strVal val="#ppt_x"/>
                                          </p:val>
                                        </p:tav>
                                      </p:tavLst>
                                    </p:anim>
                                    <p:anim calcmode="lin" valueType="num">
                                      <p:cBhvr additive="base">
                                        <p:cTn id="8" dur="75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ppt_x"/>
                                          </p:val>
                                        </p:tav>
                                        <p:tav tm="100000">
                                          <p:val>
                                            <p:strVal val="#ppt_x"/>
                                          </p:val>
                                        </p:tav>
                                      </p:tavLst>
                                    </p:anim>
                                    <p:anim calcmode="lin" valueType="num">
                                      <p:cBhvr additive="base">
                                        <p:cTn id="12" dur="75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750" fill="hold"/>
                                        <p:tgtEl>
                                          <p:spTgt spid="11"/>
                                        </p:tgtEl>
                                        <p:attrNameLst>
                                          <p:attrName>ppt_x</p:attrName>
                                        </p:attrNameLst>
                                      </p:cBhvr>
                                      <p:tavLst>
                                        <p:tav tm="0">
                                          <p:val>
                                            <p:strVal val="#ppt_x"/>
                                          </p:val>
                                        </p:tav>
                                        <p:tav tm="100000">
                                          <p:val>
                                            <p:strVal val="#ppt_x"/>
                                          </p:val>
                                        </p:tav>
                                      </p:tavLst>
                                    </p:anim>
                                    <p:anim calcmode="lin" valueType="num">
                                      <p:cBhvr additive="base">
                                        <p:cTn id="20"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0" grpId="0" animBg="1"/>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8249B-9BF6-44CC-AD9A-5BE471B02DC0}"/>
              </a:ext>
            </a:extLst>
          </p:cNvPr>
          <p:cNvSpPr>
            <a:spLocks noGrp="1"/>
          </p:cNvSpPr>
          <p:nvPr>
            <p:ph type="title"/>
          </p:nvPr>
        </p:nvSpPr>
        <p:spPr/>
        <p:txBody>
          <a:bodyPr/>
          <a:lstStyle/>
          <a:p>
            <a:r>
              <a:rPr lang="en-US" dirty="0"/>
              <a:t>All species vs. threshold (MIDs)</a:t>
            </a:r>
          </a:p>
        </p:txBody>
      </p:sp>
      <p:sp>
        <p:nvSpPr>
          <p:cNvPr id="3" name="Content Placeholder 2">
            <a:extLst>
              <a:ext uri="{FF2B5EF4-FFF2-40B4-BE49-F238E27FC236}">
                <a16:creationId xmlns:a16="http://schemas.microsoft.com/office/drawing/2014/main" id="{FD74D576-F144-42F5-BC89-55BDD088165A}"/>
              </a:ext>
            </a:extLst>
          </p:cNvPr>
          <p:cNvSpPr>
            <a:spLocks noGrp="1"/>
          </p:cNvSpPr>
          <p:nvPr>
            <p:ph idx="1"/>
          </p:nvPr>
        </p:nvSpPr>
        <p:spPr/>
        <p:txBody>
          <a:bodyPr/>
          <a:lstStyle/>
          <a:p>
            <a:r>
              <a:rPr lang="en-US" dirty="0"/>
              <a:t>Look at the anthropogenic-natural split at all species</a:t>
            </a:r>
          </a:p>
          <a:p>
            <a:r>
              <a:rPr lang="en-US" dirty="0"/>
              <a:t>Both sites show similar trends in anthropogenic</a:t>
            </a:r>
          </a:p>
          <a:p>
            <a:r>
              <a:rPr lang="en-US" dirty="0"/>
              <a:t>Natural shows different behavior, especially after about 80-90%-</a:t>
            </a:r>
            <a:r>
              <a:rPr lang="en-US" dirty="0" err="1"/>
              <a:t>ile</a:t>
            </a:r>
            <a:r>
              <a:rPr lang="en-US" dirty="0"/>
              <a:t> – looks to be dominated by carbon</a:t>
            </a:r>
          </a:p>
        </p:txBody>
      </p:sp>
      <p:sp>
        <p:nvSpPr>
          <p:cNvPr id="4" name="Slide Number Placeholder 3">
            <a:extLst>
              <a:ext uri="{FF2B5EF4-FFF2-40B4-BE49-F238E27FC236}">
                <a16:creationId xmlns:a16="http://schemas.microsoft.com/office/drawing/2014/main" id="{975604CF-B350-4B0E-BD43-0559AFB9FB38}"/>
              </a:ext>
            </a:extLst>
          </p:cNvPr>
          <p:cNvSpPr>
            <a:spLocks noGrp="1"/>
          </p:cNvSpPr>
          <p:nvPr>
            <p:ph type="sldNum" sz="quarter" idx="12"/>
          </p:nvPr>
        </p:nvSpPr>
        <p:spPr/>
        <p:txBody>
          <a:bodyPr/>
          <a:lstStyle/>
          <a:p>
            <a:fld id="{A9559463-10BD-406E-B705-C8BC6CBB526C}" type="slidenum">
              <a:rPr lang="en-US" smtClean="0"/>
              <a:t>43</a:t>
            </a:fld>
            <a:endParaRPr lang="en-US"/>
          </a:p>
        </p:txBody>
      </p:sp>
    </p:spTree>
    <p:extLst>
      <p:ext uri="{BB962C8B-B14F-4D97-AF65-F5344CB8AC3E}">
        <p14:creationId xmlns:p14="http://schemas.microsoft.com/office/powerpoint/2010/main" val="39681842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C7262F-F8EC-4CC5-85F7-610AD4E747F6}"/>
              </a:ext>
            </a:extLst>
          </p:cNvPr>
          <p:cNvPicPr>
            <a:picLocks noChangeAspect="1"/>
          </p:cNvPicPr>
          <p:nvPr/>
        </p:nvPicPr>
        <p:blipFill rotWithShape="1">
          <a:blip r:embed="rId2">
            <a:extLst>
              <a:ext uri="{28A0092B-C50C-407E-A947-70E740481C1C}">
                <a14:useLocalDpi xmlns:a14="http://schemas.microsoft.com/office/drawing/2010/main" val="0"/>
              </a:ext>
            </a:extLst>
          </a:blip>
          <a:srcRect t="3088" r="10620"/>
          <a:stretch/>
        </p:blipFill>
        <p:spPr>
          <a:xfrm>
            <a:off x="6551190" y="1251086"/>
            <a:ext cx="5640810" cy="5351647"/>
          </a:xfrm>
          <a:prstGeom prst="rect">
            <a:avLst/>
          </a:prstGeom>
        </p:spPr>
      </p:pic>
      <p:pic>
        <p:nvPicPr>
          <p:cNvPr id="5" name="Picture 4">
            <a:extLst>
              <a:ext uri="{FF2B5EF4-FFF2-40B4-BE49-F238E27FC236}">
                <a16:creationId xmlns:a16="http://schemas.microsoft.com/office/drawing/2014/main" id="{0E5DF3F5-5B50-4B94-B90A-76A0DD5D4935}"/>
              </a:ext>
            </a:extLst>
          </p:cNvPr>
          <p:cNvPicPr>
            <a:picLocks noChangeAspect="1"/>
          </p:cNvPicPr>
          <p:nvPr/>
        </p:nvPicPr>
        <p:blipFill rotWithShape="1">
          <a:blip r:embed="rId3">
            <a:extLst>
              <a:ext uri="{28A0092B-C50C-407E-A947-70E740481C1C}">
                <a14:useLocalDpi xmlns:a14="http://schemas.microsoft.com/office/drawing/2010/main" val="0"/>
              </a:ext>
            </a:extLst>
          </a:blip>
          <a:srcRect t="3228"/>
          <a:stretch/>
        </p:blipFill>
        <p:spPr>
          <a:xfrm>
            <a:off x="0" y="1193331"/>
            <a:ext cx="6513432" cy="5515277"/>
          </a:xfrm>
          <a:prstGeom prst="rect">
            <a:avLst/>
          </a:prstGeom>
        </p:spPr>
      </p:pic>
      <p:sp>
        <p:nvSpPr>
          <p:cNvPr id="2" name="Slide Number Placeholder 1">
            <a:extLst>
              <a:ext uri="{FF2B5EF4-FFF2-40B4-BE49-F238E27FC236}">
                <a16:creationId xmlns:a16="http://schemas.microsoft.com/office/drawing/2014/main" id="{DFF083C9-49A8-48E2-8EC8-91616A85A209}"/>
              </a:ext>
            </a:extLst>
          </p:cNvPr>
          <p:cNvSpPr>
            <a:spLocks noGrp="1"/>
          </p:cNvSpPr>
          <p:nvPr>
            <p:ph type="sldNum" sz="quarter" idx="12"/>
          </p:nvPr>
        </p:nvSpPr>
        <p:spPr/>
        <p:txBody>
          <a:bodyPr/>
          <a:lstStyle/>
          <a:p>
            <a:fld id="{A9559463-10BD-406E-B705-C8BC6CBB526C}" type="slidenum">
              <a:rPr lang="en-US" smtClean="0"/>
              <a:t>44</a:t>
            </a:fld>
            <a:endParaRPr lang="en-US"/>
          </a:p>
        </p:txBody>
      </p:sp>
      <p:sp>
        <p:nvSpPr>
          <p:cNvPr id="6" name="Title 1">
            <a:extLst>
              <a:ext uri="{FF2B5EF4-FFF2-40B4-BE49-F238E27FC236}">
                <a16:creationId xmlns:a16="http://schemas.microsoft.com/office/drawing/2014/main" id="{1EF911BF-4758-42E3-AB66-D1F1A5033874}"/>
              </a:ext>
            </a:extLst>
          </p:cNvPr>
          <p:cNvSpPr>
            <a:spLocks noGrp="1"/>
          </p:cNvSpPr>
          <p:nvPr>
            <p:ph type="title"/>
          </p:nvPr>
        </p:nvSpPr>
        <p:spPr>
          <a:xfrm>
            <a:off x="838200" y="1230"/>
            <a:ext cx="10515600" cy="1325563"/>
          </a:xfrm>
        </p:spPr>
        <p:txBody>
          <a:bodyPr/>
          <a:lstStyle/>
          <a:p>
            <a:r>
              <a:rPr lang="en-US" dirty="0"/>
              <a:t>Carbon assignments by year (MIDs)</a:t>
            </a:r>
          </a:p>
        </p:txBody>
      </p:sp>
      <p:sp>
        <p:nvSpPr>
          <p:cNvPr id="3" name="Rectangle 2">
            <a:extLst>
              <a:ext uri="{FF2B5EF4-FFF2-40B4-BE49-F238E27FC236}">
                <a16:creationId xmlns:a16="http://schemas.microsoft.com/office/drawing/2014/main" id="{98F20AB9-39D6-4C5F-BE6B-D60803FD115C}"/>
              </a:ext>
            </a:extLst>
          </p:cNvPr>
          <p:cNvSpPr/>
          <p:nvPr/>
        </p:nvSpPr>
        <p:spPr>
          <a:xfrm>
            <a:off x="0" y="3022329"/>
            <a:ext cx="12192000" cy="18095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2526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CDFDB-6922-4622-A101-B2127C3D2F1C}"/>
              </a:ext>
            </a:extLst>
          </p:cNvPr>
          <p:cNvSpPr>
            <a:spLocks noGrp="1"/>
          </p:cNvSpPr>
          <p:nvPr>
            <p:ph type="title"/>
          </p:nvPr>
        </p:nvSpPr>
        <p:spPr/>
        <p:txBody>
          <a:bodyPr/>
          <a:lstStyle/>
          <a:p>
            <a:r>
              <a:rPr lang="en-US" dirty="0"/>
              <a:t>Carbon assignments by year (MIDs)</a:t>
            </a:r>
          </a:p>
        </p:txBody>
      </p:sp>
      <p:sp>
        <p:nvSpPr>
          <p:cNvPr id="3" name="Content Placeholder 2">
            <a:extLst>
              <a:ext uri="{FF2B5EF4-FFF2-40B4-BE49-F238E27FC236}">
                <a16:creationId xmlns:a16="http://schemas.microsoft.com/office/drawing/2014/main" id="{7ED5D32D-2359-49A5-9A79-F064DDB5A76B}"/>
              </a:ext>
            </a:extLst>
          </p:cNvPr>
          <p:cNvSpPr>
            <a:spLocks noGrp="1"/>
          </p:cNvSpPr>
          <p:nvPr>
            <p:ph idx="1"/>
          </p:nvPr>
        </p:nvSpPr>
        <p:spPr/>
        <p:txBody>
          <a:bodyPr/>
          <a:lstStyle/>
          <a:p>
            <a:r>
              <a:rPr lang="en-US" dirty="0"/>
              <a:t>A look the carbon assignment, by year and threshold</a:t>
            </a:r>
          </a:p>
          <a:p>
            <a:pPr lvl="1"/>
            <a:r>
              <a:rPr lang="en-US" dirty="0"/>
              <a:t>Anthropogenic</a:t>
            </a:r>
          </a:p>
          <a:p>
            <a:pPr lvl="1"/>
            <a:r>
              <a:rPr lang="en-US" dirty="0"/>
              <a:t>Natural</a:t>
            </a:r>
          </a:p>
          <a:p>
            <a:pPr lvl="1"/>
            <a:r>
              <a:rPr lang="en-US" dirty="0"/>
              <a:t>Ratio of anthropogenic to natural</a:t>
            </a:r>
          </a:p>
          <a:p>
            <a:r>
              <a:rPr lang="en-US" dirty="0"/>
              <a:t>Sites show generally similar trends, but SAWT1 is much more erratic</a:t>
            </a:r>
          </a:p>
          <a:p>
            <a:pPr lvl="1"/>
            <a:r>
              <a:rPr lang="en-US" dirty="0"/>
              <a:t>Especially in the natural allotment</a:t>
            </a:r>
          </a:p>
          <a:p>
            <a:pPr lvl="1"/>
            <a:r>
              <a:rPr lang="en-US" dirty="0"/>
              <a:t>Amplifies the sensitivity of the natural assignment to threshold adjustments</a:t>
            </a:r>
          </a:p>
        </p:txBody>
      </p:sp>
      <p:sp>
        <p:nvSpPr>
          <p:cNvPr id="4" name="Slide Number Placeholder 3">
            <a:extLst>
              <a:ext uri="{FF2B5EF4-FFF2-40B4-BE49-F238E27FC236}">
                <a16:creationId xmlns:a16="http://schemas.microsoft.com/office/drawing/2014/main" id="{0069C3FE-298D-4DFC-B477-8B05A440F966}"/>
              </a:ext>
            </a:extLst>
          </p:cNvPr>
          <p:cNvSpPr>
            <a:spLocks noGrp="1"/>
          </p:cNvSpPr>
          <p:nvPr>
            <p:ph type="sldNum" sz="quarter" idx="12"/>
          </p:nvPr>
        </p:nvSpPr>
        <p:spPr/>
        <p:txBody>
          <a:bodyPr/>
          <a:lstStyle/>
          <a:p>
            <a:fld id="{A9559463-10BD-406E-B705-C8BC6CBB526C}" type="slidenum">
              <a:rPr lang="en-US" smtClean="0"/>
              <a:t>45</a:t>
            </a:fld>
            <a:endParaRPr lang="en-US"/>
          </a:p>
        </p:txBody>
      </p:sp>
    </p:spTree>
    <p:extLst>
      <p:ext uri="{BB962C8B-B14F-4D97-AF65-F5344CB8AC3E}">
        <p14:creationId xmlns:p14="http://schemas.microsoft.com/office/powerpoint/2010/main" val="28956431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DE2EBF-7039-4471-974C-04B026C8D5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1250" y="531844"/>
            <a:ext cx="5535387" cy="6326156"/>
          </a:xfrm>
          <a:prstGeom prst="rect">
            <a:avLst/>
          </a:prstGeom>
        </p:spPr>
      </p:pic>
      <p:pic>
        <p:nvPicPr>
          <p:cNvPr id="7" name="Picture 6">
            <a:extLst>
              <a:ext uri="{FF2B5EF4-FFF2-40B4-BE49-F238E27FC236}">
                <a16:creationId xmlns:a16="http://schemas.microsoft.com/office/drawing/2014/main" id="{AD9B1A69-7CFD-4F68-BFFC-0899C1592B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05" y="531844"/>
            <a:ext cx="5535386" cy="6326155"/>
          </a:xfrm>
          <a:prstGeom prst="rect">
            <a:avLst/>
          </a:prstGeom>
        </p:spPr>
      </p:pic>
      <p:sp>
        <p:nvSpPr>
          <p:cNvPr id="2" name="Slide Number Placeholder 1">
            <a:extLst>
              <a:ext uri="{FF2B5EF4-FFF2-40B4-BE49-F238E27FC236}">
                <a16:creationId xmlns:a16="http://schemas.microsoft.com/office/drawing/2014/main" id="{935DFC79-A8C2-4A92-B948-81EC039C447F}"/>
              </a:ext>
            </a:extLst>
          </p:cNvPr>
          <p:cNvSpPr>
            <a:spLocks noGrp="1"/>
          </p:cNvSpPr>
          <p:nvPr>
            <p:ph type="sldNum" sz="quarter" idx="12"/>
          </p:nvPr>
        </p:nvSpPr>
        <p:spPr/>
        <p:txBody>
          <a:bodyPr/>
          <a:lstStyle/>
          <a:p>
            <a:fld id="{A9559463-10BD-406E-B705-C8BC6CBB526C}" type="slidenum">
              <a:rPr lang="en-US" smtClean="0"/>
              <a:t>46</a:t>
            </a:fld>
            <a:endParaRPr lang="en-US"/>
          </a:p>
        </p:txBody>
      </p:sp>
      <p:sp>
        <p:nvSpPr>
          <p:cNvPr id="6" name="Title 1">
            <a:extLst>
              <a:ext uri="{FF2B5EF4-FFF2-40B4-BE49-F238E27FC236}">
                <a16:creationId xmlns:a16="http://schemas.microsoft.com/office/drawing/2014/main" id="{46CD42C3-C50F-4FB6-9D5B-EA0675503589}"/>
              </a:ext>
            </a:extLst>
          </p:cNvPr>
          <p:cNvSpPr>
            <a:spLocks noGrp="1"/>
          </p:cNvSpPr>
          <p:nvPr>
            <p:ph type="title"/>
          </p:nvPr>
        </p:nvSpPr>
        <p:spPr>
          <a:xfrm>
            <a:off x="838200" y="-344009"/>
            <a:ext cx="10515600" cy="1325563"/>
          </a:xfrm>
        </p:spPr>
        <p:txBody>
          <a:bodyPr/>
          <a:lstStyle/>
          <a:p>
            <a:r>
              <a:rPr lang="en-US" dirty="0"/>
              <a:t>(</a:t>
            </a:r>
            <a:r>
              <a:rPr lang="en-US" dirty="0" err="1"/>
              <a:t>Carbon+Dust</a:t>
            </a:r>
            <a:r>
              <a:rPr lang="en-US" dirty="0"/>
              <a:t>)/(</a:t>
            </a:r>
            <a:r>
              <a:rPr lang="en-US" dirty="0" err="1"/>
              <a:t>Nitrate+Sulfate</a:t>
            </a:r>
            <a:r>
              <a:rPr lang="en-US" dirty="0"/>
              <a:t>) ratios (MIDs)</a:t>
            </a:r>
          </a:p>
        </p:txBody>
      </p:sp>
      <p:sp>
        <p:nvSpPr>
          <p:cNvPr id="3" name="Rectangle 2">
            <a:extLst>
              <a:ext uri="{FF2B5EF4-FFF2-40B4-BE49-F238E27FC236}">
                <a16:creationId xmlns:a16="http://schemas.microsoft.com/office/drawing/2014/main" id="{F6402036-55D4-4C30-95E0-34D0B8A94CA9}"/>
              </a:ext>
            </a:extLst>
          </p:cNvPr>
          <p:cNvSpPr/>
          <p:nvPr/>
        </p:nvSpPr>
        <p:spPr>
          <a:xfrm>
            <a:off x="6515297" y="4329459"/>
            <a:ext cx="4588328" cy="1867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2CB6604-3917-421E-9AD3-B7765A285692}"/>
              </a:ext>
            </a:extLst>
          </p:cNvPr>
          <p:cNvSpPr/>
          <p:nvPr/>
        </p:nvSpPr>
        <p:spPr>
          <a:xfrm>
            <a:off x="6496910" y="2993457"/>
            <a:ext cx="4588328" cy="12356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14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37608-DEE2-4D63-A641-D6C93136B694}"/>
              </a:ext>
            </a:extLst>
          </p:cNvPr>
          <p:cNvSpPr>
            <a:spLocks noGrp="1"/>
          </p:cNvSpPr>
          <p:nvPr>
            <p:ph type="title"/>
          </p:nvPr>
        </p:nvSpPr>
        <p:spPr/>
        <p:txBody>
          <a:bodyPr/>
          <a:lstStyle/>
          <a:p>
            <a:r>
              <a:rPr lang="en-US" dirty="0"/>
              <a:t>(</a:t>
            </a:r>
            <a:r>
              <a:rPr lang="en-US" dirty="0" err="1"/>
              <a:t>Carbon+Dust</a:t>
            </a:r>
            <a:r>
              <a:rPr lang="en-US" dirty="0"/>
              <a:t>)/(</a:t>
            </a:r>
            <a:r>
              <a:rPr lang="en-US" dirty="0" err="1"/>
              <a:t>Nitrate+Sulfate</a:t>
            </a:r>
            <a:r>
              <a:rPr lang="en-US" dirty="0"/>
              <a:t>) ratios (MIDs)</a:t>
            </a:r>
          </a:p>
        </p:txBody>
      </p:sp>
      <p:sp>
        <p:nvSpPr>
          <p:cNvPr id="3" name="Content Placeholder 2">
            <a:extLst>
              <a:ext uri="{FF2B5EF4-FFF2-40B4-BE49-F238E27FC236}">
                <a16:creationId xmlns:a16="http://schemas.microsoft.com/office/drawing/2014/main" id="{13A9E145-9050-4698-97E1-04A967260FC9}"/>
              </a:ext>
            </a:extLst>
          </p:cNvPr>
          <p:cNvSpPr>
            <a:spLocks noGrp="1"/>
          </p:cNvSpPr>
          <p:nvPr>
            <p:ph idx="1"/>
          </p:nvPr>
        </p:nvSpPr>
        <p:spPr/>
        <p:txBody>
          <a:bodyPr/>
          <a:lstStyle/>
          <a:p>
            <a:r>
              <a:rPr lang="en-US" dirty="0"/>
              <a:t>Looked at ratio for all species types (</a:t>
            </a:r>
            <a:r>
              <a:rPr lang="en-US" dirty="0" err="1"/>
              <a:t>anthro</a:t>
            </a:r>
            <a:r>
              <a:rPr lang="en-US" dirty="0"/>
              <a:t>/natural), and by anthropogenic and natural separately</a:t>
            </a:r>
          </a:p>
          <a:p>
            <a:r>
              <a:rPr lang="en-US" dirty="0"/>
              <a:t>The idea was that if the “right” threshold was chosen, the anthropogenic ratios would show more “normal” behavior</a:t>
            </a:r>
          </a:p>
          <a:p>
            <a:r>
              <a:rPr lang="en-US" dirty="0"/>
              <a:t>Like the carbon-only breakdowns, these plots show the “stability” of AGTI1 with respect to threshold (notice y-axis scales)</a:t>
            </a:r>
          </a:p>
          <a:p>
            <a:r>
              <a:rPr lang="en-US" dirty="0"/>
              <a:t>On the contrary, these plots amplify the sensitivity of SAWT1 to threshold</a:t>
            </a:r>
          </a:p>
        </p:txBody>
      </p:sp>
      <p:sp>
        <p:nvSpPr>
          <p:cNvPr id="4" name="Slide Number Placeholder 3">
            <a:extLst>
              <a:ext uri="{FF2B5EF4-FFF2-40B4-BE49-F238E27FC236}">
                <a16:creationId xmlns:a16="http://schemas.microsoft.com/office/drawing/2014/main" id="{9DC7B2A5-0C74-411C-AE17-0FDAD559AEB5}"/>
              </a:ext>
            </a:extLst>
          </p:cNvPr>
          <p:cNvSpPr>
            <a:spLocks noGrp="1"/>
          </p:cNvSpPr>
          <p:nvPr>
            <p:ph type="sldNum" sz="quarter" idx="12"/>
          </p:nvPr>
        </p:nvSpPr>
        <p:spPr/>
        <p:txBody>
          <a:bodyPr/>
          <a:lstStyle/>
          <a:p>
            <a:fld id="{A9559463-10BD-406E-B705-C8BC6CBB526C}" type="slidenum">
              <a:rPr lang="en-US" smtClean="0"/>
              <a:t>47</a:t>
            </a:fld>
            <a:endParaRPr lang="en-US"/>
          </a:p>
        </p:txBody>
      </p:sp>
    </p:spTree>
    <p:extLst>
      <p:ext uri="{BB962C8B-B14F-4D97-AF65-F5344CB8AC3E}">
        <p14:creationId xmlns:p14="http://schemas.microsoft.com/office/powerpoint/2010/main" val="27202739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AFDDCA-4534-445F-BE61-3C4607FE7C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46241"/>
            <a:ext cx="5977288" cy="5123390"/>
          </a:xfrm>
          <a:prstGeom prst="rect">
            <a:avLst/>
          </a:prstGeom>
        </p:spPr>
      </p:pic>
      <p:pic>
        <p:nvPicPr>
          <p:cNvPr id="7" name="Picture 6">
            <a:extLst>
              <a:ext uri="{FF2B5EF4-FFF2-40B4-BE49-F238E27FC236}">
                <a16:creationId xmlns:a16="http://schemas.microsoft.com/office/drawing/2014/main" id="{765B8D71-568F-459F-B2DB-4951232AC2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3541" y="1446241"/>
            <a:ext cx="5977288" cy="5123390"/>
          </a:xfrm>
          <a:prstGeom prst="rect">
            <a:avLst/>
          </a:prstGeom>
        </p:spPr>
      </p:pic>
      <p:sp>
        <p:nvSpPr>
          <p:cNvPr id="2" name="Slide Number Placeholder 1">
            <a:extLst>
              <a:ext uri="{FF2B5EF4-FFF2-40B4-BE49-F238E27FC236}">
                <a16:creationId xmlns:a16="http://schemas.microsoft.com/office/drawing/2014/main" id="{0A1C8B34-FFFD-4F2C-813A-735EEFDF1525}"/>
              </a:ext>
            </a:extLst>
          </p:cNvPr>
          <p:cNvSpPr>
            <a:spLocks noGrp="1"/>
          </p:cNvSpPr>
          <p:nvPr>
            <p:ph type="sldNum" sz="quarter" idx="12"/>
          </p:nvPr>
        </p:nvSpPr>
        <p:spPr/>
        <p:txBody>
          <a:bodyPr/>
          <a:lstStyle/>
          <a:p>
            <a:fld id="{A9559463-10BD-406E-B705-C8BC6CBB526C}" type="slidenum">
              <a:rPr lang="en-US" smtClean="0"/>
              <a:t>48</a:t>
            </a:fld>
            <a:endParaRPr lang="en-US"/>
          </a:p>
        </p:txBody>
      </p:sp>
      <p:sp>
        <p:nvSpPr>
          <p:cNvPr id="6" name="Oval 5">
            <a:extLst>
              <a:ext uri="{FF2B5EF4-FFF2-40B4-BE49-F238E27FC236}">
                <a16:creationId xmlns:a16="http://schemas.microsoft.com/office/drawing/2014/main" id="{7CF7867B-7A1A-4665-8C13-2B23A5A0DB92}"/>
              </a:ext>
            </a:extLst>
          </p:cNvPr>
          <p:cNvSpPr/>
          <p:nvPr/>
        </p:nvSpPr>
        <p:spPr>
          <a:xfrm>
            <a:off x="9074478" y="3388089"/>
            <a:ext cx="1114550" cy="52497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309AE8D-55E1-404F-9EC5-7C49ABA2A420}"/>
              </a:ext>
            </a:extLst>
          </p:cNvPr>
          <p:cNvSpPr/>
          <p:nvPr/>
        </p:nvSpPr>
        <p:spPr>
          <a:xfrm>
            <a:off x="8779008" y="4814469"/>
            <a:ext cx="1114550" cy="52497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641EFE8-4D64-44C0-96A1-006557568C02}"/>
              </a:ext>
            </a:extLst>
          </p:cNvPr>
          <p:cNvSpPr/>
          <p:nvPr/>
        </p:nvSpPr>
        <p:spPr>
          <a:xfrm>
            <a:off x="8779008" y="5701145"/>
            <a:ext cx="1114550" cy="52497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07D21CA8-CF49-4487-BAA9-BBCE9A086020}"/>
              </a:ext>
            </a:extLst>
          </p:cNvPr>
          <p:cNvSpPr>
            <a:spLocks noGrp="1"/>
          </p:cNvSpPr>
          <p:nvPr>
            <p:ph type="title"/>
          </p:nvPr>
        </p:nvSpPr>
        <p:spPr>
          <a:xfrm>
            <a:off x="838200" y="365125"/>
            <a:ext cx="10515600" cy="1325563"/>
          </a:xfrm>
        </p:spPr>
        <p:txBody>
          <a:bodyPr/>
          <a:lstStyle/>
          <a:p>
            <a:r>
              <a:rPr lang="en-US" dirty="0"/>
              <a:t>How 2064 Endpoint changes with threshold</a:t>
            </a:r>
          </a:p>
        </p:txBody>
      </p:sp>
    </p:spTree>
    <p:extLst>
      <p:ext uri="{BB962C8B-B14F-4D97-AF65-F5344CB8AC3E}">
        <p14:creationId xmlns:p14="http://schemas.microsoft.com/office/powerpoint/2010/main" val="533239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35F03-5BE9-416F-8B35-8962992710C7}"/>
              </a:ext>
            </a:extLst>
          </p:cNvPr>
          <p:cNvSpPr>
            <a:spLocks noGrp="1"/>
          </p:cNvSpPr>
          <p:nvPr>
            <p:ph type="title"/>
          </p:nvPr>
        </p:nvSpPr>
        <p:spPr/>
        <p:txBody>
          <a:bodyPr/>
          <a:lstStyle/>
          <a:p>
            <a:r>
              <a:rPr lang="en-US" dirty="0"/>
              <a:t>How 2064 Endpoint changes with threshold</a:t>
            </a:r>
          </a:p>
        </p:txBody>
      </p:sp>
      <p:sp>
        <p:nvSpPr>
          <p:cNvPr id="3" name="Content Placeholder 2">
            <a:extLst>
              <a:ext uri="{FF2B5EF4-FFF2-40B4-BE49-F238E27FC236}">
                <a16:creationId xmlns:a16="http://schemas.microsoft.com/office/drawing/2014/main" id="{F826684C-22DA-4361-993E-634082009CCB}"/>
              </a:ext>
            </a:extLst>
          </p:cNvPr>
          <p:cNvSpPr>
            <a:spLocks noGrp="1"/>
          </p:cNvSpPr>
          <p:nvPr>
            <p:ph idx="1"/>
          </p:nvPr>
        </p:nvSpPr>
        <p:spPr/>
        <p:txBody>
          <a:bodyPr/>
          <a:lstStyle/>
          <a:p>
            <a:r>
              <a:rPr lang="en-US" dirty="0"/>
              <a:t>Sites show different behavior</a:t>
            </a:r>
          </a:p>
          <a:p>
            <a:pPr lvl="1"/>
            <a:r>
              <a:rPr lang="en-US" dirty="0"/>
              <a:t>AGTI1, endpoint gradually reduces with increasing threshold</a:t>
            </a:r>
          </a:p>
          <a:p>
            <a:pPr lvl="1"/>
            <a:r>
              <a:rPr lang="en-US" dirty="0"/>
              <a:t>SAWT1, endpoint reduces, then turns around at around 80%</a:t>
            </a:r>
          </a:p>
          <a:p>
            <a:r>
              <a:rPr lang="en-US" dirty="0"/>
              <a:t>Species specific contributions highlight which species contribute to the </a:t>
            </a:r>
            <a:r>
              <a:rPr lang="en-US" dirty="0" err="1"/>
              <a:t>deciview</a:t>
            </a:r>
            <a:r>
              <a:rPr lang="en-US" dirty="0"/>
              <a:t> endpoint trends</a:t>
            </a:r>
          </a:p>
        </p:txBody>
      </p:sp>
      <p:sp>
        <p:nvSpPr>
          <p:cNvPr id="4" name="Slide Number Placeholder 3">
            <a:extLst>
              <a:ext uri="{FF2B5EF4-FFF2-40B4-BE49-F238E27FC236}">
                <a16:creationId xmlns:a16="http://schemas.microsoft.com/office/drawing/2014/main" id="{184FB003-597E-4A61-B9C9-EBB8DC4E3029}"/>
              </a:ext>
            </a:extLst>
          </p:cNvPr>
          <p:cNvSpPr>
            <a:spLocks noGrp="1"/>
          </p:cNvSpPr>
          <p:nvPr>
            <p:ph type="sldNum" sz="quarter" idx="12"/>
          </p:nvPr>
        </p:nvSpPr>
        <p:spPr/>
        <p:txBody>
          <a:bodyPr/>
          <a:lstStyle/>
          <a:p>
            <a:fld id="{A9559463-10BD-406E-B705-C8BC6CBB526C}" type="slidenum">
              <a:rPr lang="en-US" smtClean="0"/>
              <a:t>49</a:t>
            </a:fld>
            <a:endParaRPr lang="en-US"/>
          </a:p>
        </p:txBody>
      </p:sp>
    </p:spTree>
    <p:extLst>
      <p:ext uri="{BB962C8B-B14F-4D97-AF65-F5344CB8AC3E}">
        <p14:creationId xmlns:p14="http://schemas.microsoft.com/office/powerpoint/2010/main" val="270187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5C9D-66AE-4B6C-BC95-A8655B8EEB85}"/>
              </a:ext>
            </a:extLst>
          </p:cNvPr>
          <p:cNvSpPr>
            <a:spLocks noGrp="1"/>
          </p:cNvSpPr>
          <p:nvPr>
            <p:ph type="title"/>
          </p:nvPr>
        </p:nvSpPr>
        <p:spPr/>
        <p:txBody>
          <a:bodyPr/>
          <a:lstStyle/>
          <a:p>
            <a:r>
              <a:rPr lang="en-US" dirty="0"/>
              <a:t>Natural – Episodic</a:t>
            </a:r>
          </a:p>
        </p:txBody>
      </p:sp>
      <p:sp>
        <p:nvSpPr>
          <p:cNvPr id="5" name="TextBox 4">
            <a:extLst>
              <a:ext uri="{FF2B5EF4-FFF2-40B4-BE49-F238E27FC236}">
                <a16:creationId xmlns:a16="http://schemas.microsoft.com/office/drawing/2014/main" id="{FE423B4B-1756-412B-A12D-E05827E808B1}"/>
              </a:ext>
            </a:extLst>
          </p:cNvPr>
          <p:cNvSpPr txBox="1"/>
          <p:nvPr/>
        </p:nvSpPr>
        <p:spPr>
          <a:xfrm>
            <a:off x="1080934" y="3182464"/>
            <a:ext cx="2241319" cy="830997"/>
          </a:xfrm>
          <a:prstGeom prst="rect">
            <a:avLst/>
          </a:prstGeom>
          <a:noFill/>
          <a:ln w="12700">
            <a:solidFill>
              <a:schemeClr val="tx1"/>
            </a:solidFill>
          </a:ln>
        </p:spPr>
        <p:txBody>
          <a:bodyPr wrap="none" rtlCol="0">
            <a:spAutoFit/>
          </a:bodyPr>
          <a:lstStyle/>
          <a:p>
            <a:r>
              <a:rPr lang="en-US" sz="4800" dirty="0"/>
              <a:t>Episodic</a:t>
            </a:r>
          </a:p>
        </p:txBody>
      </p:sp>
      <p:sp>
        <p:nvSpPr>
          <p:cNvPr id="6" name="TextBox 5">
            <a:extLst>
              <a:ext uri="{FF2B5EF4-FFF2-40B4-BE49-F238E27FC236}">
                <a16:creationId xmlns:a16="http://schemas.microsoft.com/office/drawing/2014/main" id="{6A918A6C-946A-4BEF-B68C-41982B05D601}"/>
              </a:ext>
            </a:extLst>
          </p:cNvPr>
          <p:cNvSpPr txBox="1"/>
          <p:nvPr/>
        </p:nvSpPr>
        <p:spPr>
          <a:xfrm>
            <a:off x="4055163" y="2351467"/>
            <a:ext cx="2072875" cy="830997"/>
          </a:xfrm>
          <a:prstGeom prst="rect">
            <a:avLst/>
          </a:prstGeom>
          <a:noFill/>
          <a:ln w="12700">
            <a:solidFill>
              <a:schemeClr val="tx1"/>
            </a:solidFill>
          </a:ln>
        </p:spPr>
        <p:txBody>
          <a:bodyPr wrap="none" rtlCol="0">
            <a:spAutoFit/>
          </a:bodyPr>
          <a:lstStyle/>
          <a:p>
            <a:r>
              <a:rPr lang="en-US" sz="4800" dirty="0"/>
              <a:t>wildfire</a:t>
            </a:r>
          </a:p>
        </p:txBody>
      </p:sp>
      <p:sp>
        <p:nvSpPr>
          <p:cNvPr id="7" name="TextBox 6">
            <a:extLst>
              <a:ext uri="{FF2B5EF4-FFF2-40B4-BE49-F238E27FC236}">
                <a16:creationId xmlns:a16="http://schemas.microsoft.com/office/drawing/2014/main" id="{C37454D5-B0DD-480C-98E4-CAE2C505DE13}"/>
              </a:ext>
            </a:extLst>
          </p:cNvPr>
          <p:cNvSpPr txBox="1"/>
          <p:nvPr/>
        </p:nvSpPr>
        <p:spPr>
          <a:xfrm>
            <a:off x="4055163" y="4013461"/>
            <a:ext cx="1272592" cy="830997"/>
          </a:xfrm>
          <a:prstGeom prst="rect">
            <a:avLst/>
          </a:prstGeom>
          <a:noFill/>
          <a:ln w="12700">
            <a:solidFill>
              <a:schemeClr val="tx1"/>
            </a:solidFill>
          </a:ln>
        </p:spPr>
        <p:txBody>
          <a:bodyPr wrap="none" rtlCol="0">
            <a:spAutoFit/>
          </a:bodyPr>
          <a:lstStyle/>
          <a:p>
            <a:r>
              <a:rPr lang="en-US" sz="4800" dirty="0"/>
              <a:t>dust</a:t>
            </a:r>
          </a:p>
        </p:txBody>
      </p:sp>
      <p:cxnSp>
        <p:nvCxnSpPr>
          <p:cNvPr id="8" name="Straight Arrow Connector 7">
            <a:extLst>
              <a:ext uri="{FF2B5EF4-FFF2-40B4-BE49-F238E27FC236}">
                <a16:creationId xmlns:a16="http://schemas.microsoft.com/office/drawing/2014/main" id="{D16C92E2-FD87-4D26-861F-C11BE2F67D5F}"/>
              </a:ext>
            </a:extLst>
          </p:cNvPr>
          <p:cNvCxnSpPr>
            <a:cxnSpLocks/>
            <a:stCxn id="5" idx="3"/>
            <a:endCxn id="6" idx="1"/>
          </p:cNvCxnSpPr>
          <p:nvPr/>
        </p:nvCxnSpPr>
        <p:spPr>
          <a:xfrm flipV="1">
            <a:off x="3322253" y="2766966"/>
            <a:ext cx="732910" cy="83099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E0919D2-CE03-4B78-A1EC-3E75700AD2EB}"/>
              </a:ext>
            </a:extLst>
          </p:cNvPr>
          <p:cNvCxnSpPr>
            <a:cxnSpLocks/>
            <a:stCxn id="5" idx="3"/>
            <a:endCxn id="7" idx="1"/>
          </p:cNvCxnSpPr>
          <p:nvPr/>
        </p:nvCxnSpPr>
        <p:spPr>
          <a:xfrm>
            <a:off x="3322253" y="3597963"/>
            <a:ext cx="732910" cy="83099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130FEE7-59FA-4E1D-92A9-428ED7688AC8}"/>
              </a:ext>
            </a:extLst>
          </p:cNvPr>
          <p:cNvSpPr txBox="1"/>
          <p:nvPr/>
        </p:nvSpPr>
        <p:spPr>
          <a:xfrm>
            <a:off x="6797132" y="3789989"/>
            <a:ext cx="3217932" cy="830997"/>
          </a:xfrm>
          <a:prstGeom prst="rect">
            <a:avLst/>
          </a:prstGeom>
          <a:noFill/>
          <a:ln w="63500">
            <a:solidFill>
              <a:srgbClr val="BEBEBE"/>
            </a:solidFill>
          </a:ln>
        </p:spPr>
        <p:txBody>
          <a:bodyPr wrap="none" rtlCol="0">
            <a:spAutoFit/>
          </a:bodyPr>
          <a:lstStyle/>
          <a:p>
            <a:r>
              <a:rPr lang="en-US" sz="4800" dirty="0"/>
              <a:t>coarse mass</a:t>
            </a:r>
          </a:p>
        </p:txBody>
      </p:sp>
      <p:sp>
        <p:nvSpPr>
          <p:cNvPr id="11" name="TextBox 10">
            <a:extLst>
              <a:ext uri="{FF2B5EF4-FFF2-40B4-BE49-F238E27FC236}">
                <a16:creationId xmlns:a16="http://schemas.microsoft.com/office/drawing/2014/main" id="{34E80EEF-25D6-4577-8EF5-9DE425636EF0}"/>
              </a:ext>
            </a:extLst>
          </p:cNvPr>
          <p:cNvSpPr txBox="1"/>
          <p:nvPr/>
        </p:nvSpPr>
        <p:spPr>
          <a:xfrm>
            <a:off x="6797131" y="4856789"/>
            <a:ext cx="1032655" cy="830997"/>
          </a:xfrm>
          <a:prstGeom prst="rect">
            <a:avLst/>
          </a:prstGeom>
          <a:noFill/>
          <a:ln w="63500">
            <a:solidFill>
              <a:srgbClr val="FFA500"/>
            </a:solidFill>
          </a:ln>
        </p:spPr>
        <p:txBody>
          <a:bodyPr wrap="none" rtlCol="0">
            <a:spAutoFit/>
          </a:bodyPr>
          <a:lstStyle/>
          <a:p>
            <a:r>
              <a:rPr lang="en-US" sz="4800" dirty="0"/>
              <a:t>soil</a:t>
            </a:r>
          </a:p>
        </p:txBody>
      </p:sp>
      <p:sp>
        <p:nvSpPr>
          <p:cNvPr id="12" name="TextBox 11">
            <a:extLst>
              <a:ext uri="{FF2B5EF4-FFF2-40B4-BE49-F238E27FC236}">
                <a16:creationId xmlns:a16="http://schemas.microsoft.com/office/drawing/2014/main" id="{688B6BA8-1EBB-40E6-8654-DDA96E48D73E}"/>
              </a:ext>
            </a:extLst>
          </p:cNvPr>
          <p:cNvSpPr txBox="1"/>
          <p:nvPr/>
        </p:nvSpPr>
        <p:spPr>
          <a:xfrm>
            <a:off x="6787230" y="1649186"/>
            <a:ext cx="3891515" cy="830997"/>
          </a:xfrm>
          <a:prstGeom prst="rect">
            <a:avLst/>
          </a:prstGeom>
          <a:noFill/>
          <a:ln w="63500">
            <a:solidFill>
              <a:srgbClr val="006400"/>
            </a:solidFill>
          </a:ln>
        </p:spPr>
        <p:txBody>
          <a:bodyPr wrap="none" rtlCol="0">
            <a:spAutoFit/>
          </a:bodyPr>
          <a:lstStyle/>
          <a:p>
            <a:r>
              <a:rPr lang="en-US" sz="4800" dirty="0"/>
              <a:t>organic carbon</a:t>
            </a:r>
          </a:p>
        </p:txBody>
      </p:sp>
      <p:sp>
        <p:nvSpPr>
          <p:cNvPr id="13" name="TextBox 12">
            <a:extLst>
              <a:ext uri="{FF2B5EF4-FFF2-40B4-BE49-F238E27FC236}">
                <a16:creationId xmlns:a16="http://schemas.microsoft.com/office/drawing/2014/main" id="{92CF7A37-0DCF-46BC-8849-4659E84147A0}"/>
              </a:ext>
            </a:extLst>
          </p:cNvPr>
          <p:cNvSpPr txBox="1"/>
          <p:nvPr/>
        </p:nvSpPr>
        <p:spPr>
          <a:xfrm>
            <a:off x="6787229" y="2723189"/>
            <a:ext cx="4566571" cy="830997"/>
          </a:xfrm>
          <a:prstGeom prst="rect">
            <a:avLst/>
          </a:prstGeom>
          <a:noFill/>
          <a:ln w="63500">
            <a:solidFill>
              <a:schemeClr val="tx1"/>
            </a:solidFill>
          </a:ln>
        </p:spPr>
        <p:txBody>
          <a:bodyPr wrap="none" rtlCol="0">
            <a:spAutoFit/>
          </a:bodyPr>
          <a:lstStyle/>
          <a:p>
            <a:r>
              <a:rPr lang="en-US" sz="4800" dirty="0"/>
              <a:t>elemental carbon</a:t>
            </a:r>
          </a:p>
        </p:txBody>
      </p:sp>
      <p:cxnSp>
        <p:nvCxnSpPr>
          <p:cNvPr id="14" name="Straight Arrow Connector 13">
            <a:extLst>
              <a:ext uri="{FF2B5EF4-FFF2-40B4-BE49-F238E27FC236}">
                <a16:creationId xmlns:a16="http://schemas.microsoft.com/office/drawing/2014/main" id="{DB0F51F7-83B0-48D6-9408-3DAADC0DC1BF}"/>
              </a:ext>
            </a:extLst>
          </p:cNvPr>
          <p:cNvCxnSpPr>
            <a:cxnSpLocks/>
            <a:stCxn id="6" idx="3"/>
            <a:endCxn id="12" idx="1"/>
          </p:cNvCxnSpPr>
          <p:nvPr/>
        </p:nvCxnSpPr>
        <p:spPr>
          <a:xfrm flipV="1">
            <a:off x="6128038" y="2064685"/>
            <a:ext cx="659192" cy="70228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AE5D536-B9A9-443A-9382-57C8AD5672D0}"/>
              </a:ext>
            </a:extLst>
          </p:cNvPr>
          <p:cNvCxnSpPr>
            <a:cxnSpLocks/>
            <a:stCxn id="6" idx="3"/>
            <a:endCxn id="13" idx="1"/>
          </p:cNvCxnSpPr>
          <p:nvPr/>
        </p:nvCxnSpPr>
        <p:spPr>
          <a:xfrm>
            <a:off x="6128038" y="2766966"/>
            <a:ext cx="659191" cy="37172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D2A986A-0813-43CA-B0C2-7196EEC4E630}"/>
              </a:ext>
            </a:extLst>
          </p:cNvPr>
          <p:cNvCxnSpPr>
            <a:cxnSpLocks/>
            <a:stCxn id="7" idx="3"/>
            <a:endCxn id="10" idx="1"/>
          </p:cNvCxnSpPr>
          <p:nvPr/>
        </p:nvCxnSpPr>
        <p:spPr>
          <a:xfrm flipV="1">
            <a:off x="5327755" y="4205488"/>
            <a:ext cx="1469377" cy="22347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9616FE2-6F6D-4491-B2E5-F41D626995AD}"/>
              </a:ext>
            </a:extLst>
          </p:cNvPr>
          <p:cNvCxnSpPr>
            <a:cxnSpLocks/>
            <a:stCxn id="7" idx="3"/>
            <a:endCxn id="11" idx="1"/>
          </p:cNvCxnSpPr>
          <p:nvPr/>
        </p:nvCxnSpPr>
        <p:spPr>
          <a:xfrm>
            <a:off x="5327755" y="4428960"/>
            <a:ext cx="1469376" cy="84332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A36E2F0C-9F7E-4A6D-B092-0AB7FDEE8507}"/>
              </a:ext>
            </a:extLst>
          </p:cNvPr>
          <p:cNvSpPr>
            <a:spLocks noGrp="1"/>
          </p:cNvSpPr>
          <p:nvPr>
            <p:ph type="sldNum" sz="quarter" idx="12"/>
          </p:nvPr>
        </p:nvSpPr>
        <p:spPr/>
        <p:txBody>
          <a:bodyPr/>
          <a:lstStyle/>
          <a:p>
            <a:fld id="{A9559463-10BD-406E-B705-C8BC6CBB526C}" type="slidenum">
              <a:rPr lang="en-US" smtClean="0"/>
              <a:t>5</a:t>
            </a:fld>
            <a:endParaRPr lang="en-US"/>
          </a:p>
        </p:txBody>
      </p:sp>
    </p:spTree>
    <p:extLst>
      <p:ext uri="{BB962C8B-B14F-4D97-AF65-F5344CB8AC3E}">
        <p14:creationId xmlns:p14="http://schemas.microsoft.com/office/powerpoint/2010/main" val="17981395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9881C49-8249-4703-B416-1044533C27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52348"/>
            <a:ext cx="6007769" cy="5149516"/>
          </a:xfrm>
          <a:prstGeom prst="rect">
            <a:avLst/>
          </a:prstGeom>
        </p:spPr>
      </p:pic>
      <p:pic>
        <p:nvPicPr>
          <p:cNvPr id="3" name="Picture 2">
            <a:extLst>
              <a:ext uri="{FF2B5EF4-FFF2-40B4-BE49-F238E27FC236}">
                <a16:creationId xmlns:a16="http://schemas.microsoft.com/office/drawing/2014/main" id="{C294ADCA-D98D-41C0-819E-1ADB192ED7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6383" y="1352348"/>
            <a:ext cx="6007769" cy="5149516"/>
          </a:xfrm>
          <a:prstGeom prst="rect">
            <a:avLst/>
          </a:prstGeom>
        </p:spPr>
      </p:pic>
      <p:sp>
        <p:nvSpPr>
          <p:cNvPr id="2" name="Slide Number Placeholder 1">
            <a:extLst>
              <a:ext uri="{FF2B5EF4-FFF2-40B4-BE49-F238E27FC236}">
                <a16:creationId xmlns:a16="http://schemas.microsoft.com/office/drawing/2014/main" id="{984497C9-5BCF-48ED-8EDE-DCE54A456CA9}"/>
              </a:ext>
            </a:extLst>
          </p:cNvPr>
          <p:cNvSpPr>
            <a:spLocks noGrp="1"/>
          </p:cNvSpPr>
          <p:nvPr>
            <p:ph type="sldNum" sz="quarter" idx="12"/>
          </p:nvPr>
        </p:nvSpPr>
        <p:spPr/>
        <p:txBody>
          <a:bodyPr/>
          <a:lstStyle/>
          <a:p>
            <a:fld id="{A9559463-10BD-406E-B705-C8BC6CBB526C}" type="slidenum">
              <a:rPr lang="en-US" smtClean="0"/>
              <a:t>50</a:t>
            </a:fld>
            <a:endParaRPr lang="en-US"/>
          </a:p>
        </p:txBody>
      </p:sp>
      <p:sp>
        <p:nvSpPr>
          <p:cNvPr id="5" name="Title 1">
            <a:extLst>
              <a:ext uri="{FF2B5EF4-FFF2-40B4-BE49-F238E27FC236}">
                <a16:creationId xmlns:a16="http://schemas.microsoft.com/office/drawing/2014/main" id="{47807B3A-1236-41F6-945B-F009B4871C29}"/>
              </a:ext>
            </a:extLst>
          </p:cNvPr>
          <p:cNvSpPr>
            <a:spLocks noGrp="1"/>
          </p:cNvSpPr>
          <p:nvPr>
            <p:ph type="title"/>
          </p:nvPr>
        </p:nvSpPr>
        <p:spPr>
          <a:xfrm>
            <a:off x="838200" y="262484"/>
            <a:ext cx="10515600" cy="1325563"/>
          </a:xfrm>
        </p:spPr>
        <p:txBody>
          <a:bodyPr/>
          <a:lstStyle/>
          <a:p>
            <a:r>
              <a:rPr lang="en-US" dirty="0"/>
              <a:t>2064 Endpoint vs. threshold, natural split</a:t>
            </a:r>
          </a:p>
        </p:txBody>
      </p:sp>
      <p:sp>
        <p:nvSpPr>
          <p:cNvPr id="7" name="Oval 6">
            <a:extLst>
              <a:ext uri="{FF2B5EF4-FFF2-40B4-BE49-F238E27FC236}">
                <a16:creationId xmlns:a16="http://schemas.microsoft.com/office/drawing/2014/main" id="{6A6AD490-564F-4DBA-AC04-16E43F5DA24E}"/>
              </a:ext>
            </a:extLst>
          </p:cNvPr>
          <p:cNvSpPr/>
          <p:nvPr/>
        </p:nvSpPr>
        <p:spPr>
          <a:xfrm>
            <a:off x="9192986" y="4114709"/>
            <a:ext cx="2267592" cy="216816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413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77810-EF14-430F-B5ED-578FAD71084E}"/>
              </a:ext>
            </a:extLst>
          </p:cNvPr>
          <p:cNvSpPr>
            <a:spLocks noGrp="1"/>
          </p:cNvSpPr>
          <p:nvPr>
            <p:ph type="title"/>
          </p:nvPr>
        </p:nvSpPr>
        <p:spPr/>
        <p:txBody>
          <a:bodyPr/>
          <a:lstStyle/>
          <a:p>
            <a:r>
              <a:rPr lang="en-US" dirty="0"/>
              <a:t>2064 Endpoint vs. threshold, natural split</a:t>
            </a:r>
          </a:p>
        </p:txBody>
      </p:sp>
      <p:sp>
        <p:nvSpPr>
          <p:cNvPr id="3" name="Content Placeholder 2">
            <a:extLst>
              <a:ext uri="{FF2B5EF4-FFF2-40B4-BE49-F238E27FC236}">
                <a16:creationId xmlns:a16="http://schemas.microsoft.com/office/drawing/2014/main" id="{0ABBCB38-B974-4947-BB1C-CCB902F37B42}"/>
              </a:ext>
            </a:extLst>
          </p:cNvPr>
          <p:cNvSpPr>
            <a:spLocks noGrp="1"/>
          </p:cNvSpPr>
          <p:nvPr>
            <p:ph idx="1"/>
          </p:nvPr>
        </p:nvSpPr>
        <p:spPr/>
        <p:txBody>
          <a:bodyPr/>
          <a:lstStyle/>
          <a:p>
            <a:r>
              <a:rPr lang="en-US" dirty="0"/>
              <a:t>Sites show different behavior in the natural-routine and natural-episodic split</a:t>
            </a:r>
          </a:p>
          <a:p>
            <a:pPr lvl="1"/>
            <a:r>
              <a:rPr lang="en-US" dirty="0"/>
              <a:t>AGTI1, episodic gradually decreases, routine fairly constant, overall dominated by episodic contribution</a:t>
            </a:r>
          </a:p>
          <a:p>
            <a:pPr lvl="1"/>
            <a:r>
              <a:rPr lang="en-US" dirty="0"/>
              <a:t>SAWT1, shows similar behavior at first, then episodic and routine grow considerably somewhere between 80-90%-</a:t>
            </a:r>
            <a:r>
              <a:rPr lang="en-US" dirty="0" err="1"/>
              <a:t>ile</a:t>
            </a:r>
            <a:endParaRPr lang="en-US" dirty="0"/>
          </a:p>
        </p:txBody>
      </p:sp>
      <p:sp>
        <p:nvSpPr>
          <p:cNvPr id="4" name="Slide Number Placeholder 3">
            <a:extLst>
              <a:ext uri="{FF2B5EF4-FFF2-40B4-BE49-F238E27FC236}">
                <a16:creationId xmlns:a16="http://schemas.microsoft.com/office/drawing/2014/main" id="{4ED96E26-9B68-4179-A28C-42229182F526}"/>
              </a:ext>
            </a:extLst>
          </p:cNvPr>
          <p:cNvSpPr>
            <a:spLocks noGrp="1"/>
          </p:cNvSpPr>
          <p:nvPr>
            <p:ph type="sldNum" sz="quarter" idx="12"/>
          </p:nvPr>
        </p:nvSpPr>
        <p:spPr/>
        <p:txBody>
          <a:bodyPr/>
          <a:lstStyle/>
          <a:p>
            <a:fld id="{A9559463-10BD-406E-B705-C8BC6CBB526C}" type="slidenum">
              <a:rPr lang="en-US" smtClean="0"/>
              <a:t>51</a:t>
            </a:fld>
            <a:endParaRPr lang="en-US"/>
          </a:p>
        </p:txBody>
      </p:sp>
    </p:spTree>
    <p:extLst>
      <p:ext uri="{BB962C8B-B14F-4D97-AF65-F5344CB8AC3E}">
        <p14:creationId xmlns:p14="http://schemas.microsoft.com/office/powerpoint/2010/main" val="33054205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47792E-1C1D-43B3-B86B-15CF76C163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078" y="1569904"/>
            <a:ext cx="5777564" cy="4952198"/>
          </a:xfrm>
          <a:prstGeom prst="rect">
            <a:avLst/>
          </a:prstGeom>
        </p:spPr>
      </p:pic>
      <p:pic>
        <p:nvPicPr>
          <p:cNvPr id="4" name="Picture 3">
            <a:extLst>
              <a:ext uri="{FF2B5EF4-FFF2-40B4-BE49-F238E27FC236}">
                <a16:creationId xmlns:a16="http://schemas.microsoft.com/office/drawing/2014/main" id="{9764535A-41A6-4BC3-A5C8-41D7BA9DB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7530" y="1569904"/>
            <a:ext cx="5777564" cy="4952198"/>
          </a:xfrm>
          <a:prstGeom prst="rect">
            <a:avLst/>
          </a:prstGeom>
        </p:spPr>
      </p:pic>
      <p:sp>
        <p:nvSpPr>
          <p:cNvPr id="2" name="Slide Number Placeholder 1">
            <a:extLst>
              <a:ext uri="{FF2B5EF4-FFF2-40B4-BE49-F238E27FC236}">
                <a16:creationId xmlns:a16="http://schemas.microsoft.com/office/drawing/2014/main" id="{DB0C5B14-F7D8-4995-91F1-7925931081F3}"/>
              </a:ext>
            </a:extLst>
          </p:cNvPr>
          <p:cNvSpPr>
            <a:spLocks noGrp="1"/>
          </p:cNvSpPr>
          <p:nvPr>
            <p:ph type="sldNum" sz="quarter" idx="12"/>
          </p:nvPr>
        </p:nvSpPr>
        <p:spPr/>
        <p:txBody>
          <a:bodyPr/>
          <a:lstStyle/>
          <a:p>
            <a:fld id="{A9559463-10BD-406E-B705-C8BC6CBB526C}" type="slidenum">
              <a:rPr lang="en-US" smtClean="0"/>
              <a:t>52</a:t>
            </a:fld>
            <a:endParaRPr lang="en-US"/>
          </a:p>
        </p:txBody>
      </p:sp>
      <p:cxnSp>
        <p:nvCxnSpPr>
          <p:cNvPr id="6" name="Straight Connector 5">
            <a:extLst>
              <a:ext uri="{FF2B5EF4-FFF2-40B4-BE49-F238E27FC236}">
                <a16:creationId xmlns:a16="http://schemas.microsoft.com/office/drawing/2014/main" id="{2F3203B0-1205-40BB-832E-EF75B34E5C1D}"/>
              </a:ext>
            </a:extLst>
          </p:cNvPr>
          <p:cNvCxnSpPr/>
          <p:nvPr/>
        </p:nvCxnSpPr>
        <p:spPr>
          <a:xfrm flipV="1">
            <a:off x="6697787" y="5840968"/>
            <a:ext cx="4282751" cy="354563"/>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756C6E4-71F8-4B8A-8EC3-9EA51EF19612}"/>
              </a:ext>
            </a:extLst>
          </p:cNvPr>
          <p:cNvCxnSpPr>
            <a:cxnSpLocks/>
          </p:cNvCxnSpPr>
          <p:nvPr/>
        </p:nvCxnSpPr>
        <p:spPr>
          <a:xfrm flipV="1">
            <a:off x="9352346" y="4590665"/>
            <a:ext cx="2772748" cy="1604867"/>
          </a:xfrm>
          <a:prstGeom prst="line">
            <a:avLst/>
          </a:prstGeom>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0D3C3B0B-F9D7-48BE-B4CA-7109177AB05A}"/>
              </a:ext>
            </a:extLst>
          </p:cNvPr>
          <p:cNvSpPr>
            <a:spLocks noGrp="1"/>
          </p:cNvSpPr>
          <p:nvPr>
            <p:ph type="title"/>
          </p:nvPr>
        </p:nvSpPr>
        <p:spPr>
          <a:xfrm>
            <a:off x="838200" y="365125"/>
            <a:ext cx="10515600" cy="1325563"/>
          </a:xfrm>
        </p:spPr>
        <p:txBody>
          <a:bodyPr/>
          <a:lstStyle/>
          <a:p>
            <a:r>
              <a:rPr lang="en-US" dirty="0"/>
              <a:t>Routine and episodic vs. threshold</a:t>
            </a:r>
          </a:p>
        </p:txBody>
      </p:sp>
    </p:spTree>
    <p:extLst>
      <p:ext uri="{BB962C8B-B14F-4D97-AF65-F5344CB8AC3E}">
        <p14:creationId xmlns:p14="http://schemas.microsoft.com/office/powerpoint/2010/main" val="104424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B6B8-4EFB-4A35-AEF7-432CD91A2720}"/>
              </a:ext>
            </a:extLst>
          </p:cNvPr>
          <p:cNvSpPr>
            <a:spLocks noGrp="1"/>
          </p:cNvSpPr>
          <p:nvPr>
            <p:ph type="title"/>
          </p:nvPr>
        </p:nvSpPr>
        <p:spPr/>
        <p:txBody>
          <a:bodyPr/>
          <a:lstStyle/>
          <a:p>
            <a:r>
              <a:rPr lang="en-US" dirty="0"/>
              <a:t>Routine and episodic vs. threshold</a:t>
            </a:r>
          </a:p>
        </p:txBody>
      </p:sp>
      <p:sp>
        <p:nvSpPr>
          <p:cNvPr id="3" name="Content Placeholder 2">
            <a:extLst>
              <a:ext uri="{FF2B5EF4-FFF2-40B4-BE49-F238E27FC236}">
                <a16:creationId xmlns:a16="http://schemas.microsoft.com/office/drawing/2014/main" id="{5AEA80CB-FA63-492A-94BB-8CCC4A5B8BBE}"/>
              </a:ext>
            </a:extLst>
          </p:cNvPr>
          <p:cNvSpPr>
            <a:spLocks noGrp="1"/>
          </p:cNvSpPr>
          <p:nvPr>
            <p:ph idx="1"/>
          </p:nvPr>
        </p:nvSpPr>
        <p:spPr/>
        <p:txBody>
          <a:bodyPr/>
          <a:lstStyle/>
          <a:p>
            <a:r>
              <a:rPr lang="en-US" dirty="0"/>
              <a:t>Illuminates what was shown on the previous slide</a:t>
            </a:r>
          </a:p>
          <a:p>
            <a:r>
              <a:rPr lang="en-US" dirty="0"/>
              <a:t>Notice the y-axis differences between the 2 sites, especially on the natural-routine slide</a:t>
            </a:r>
          </a:p>
          <a:p>
            <a:pPr lvl="1"/>
            <a:r>
              <a:rPr lang="en-US" dirty="0"/>
              <a:t>AGTI1 natural-routine shows very gradual increase </a:t>
            </a:r>
          </a:p>
          <a:p>
            <a:pPr lvl="1"/>
            <a:r>
              <a:rPr lang="en-US" dirty="0"/>
              <a:t>SAWT1 natural-routine starts out gradual, then climbs much quicker somewhere between 80-90%-</a:t>
            </a:r>
            <a:r>
              <a:rPr lang="en-US" dirty="0" err="1"/>
              <a:t>ile</a:t>
            </a:r>
            <a:endParaRPr lang="en-US" dirty="0"/>
          </a:p>
        </p:txBody>
      </p:sp>
      <p:sp>
        <p:nvSpPr>
          <p:cNvPr id="4" name="Slide Number Placeholder 3">
            <a:extLst>
              <a:ext uri="{FF2B5EF4-FFF2-40B4-BE49-F238E27FC236}">
                <a16:creationId xmlns:a16="http://schemas.microsoft.com/office/drawing/2014/main" id="{E4764934-9F29-4D33-97BA-3864F248E639}"/>
              </a:ext>
            </a:extLst>
          </p:cNvPr>
          <p:cNvSpPr>
            <a:spLocks noGrp="1"/>
          </p:cNvSpPr>
          <p:nvPr>
            <p:ph type="sldNum" sz="quarter" idx="12"/>
          </p:nvPr>
        </p:nvSpPr>
        <p:spPr/>
        <p:txBody>
          <a:bodyPr/>
          <a:lstStyle/>
          <a:p>
            <a:fld id="{A9559463-10BD-406E-B705-C8BC6CBB526C}" type="slidenum">
              <a:rPr lang="en-US" smtClean="0"/>
              <a:t>53</a:t>
            </a:fld>
            <a:endParaRPr lang="en-US"/>
          </a:p>
        </p:txBody>
      </p:sp>
    </p:spTree>
    <p:extLst>
      <p:ext uri="{BB962C8B-B14F-4D97-AF65-F5344CB8AC3E}">
        <p14:creationId xmlns:p14="http://schemas.microsoft.com/office/powerpoint/2010/main" val="33741930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AD5AEED-C3C7-4249-AA80-EB57DD629A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380" y="1579228"/>
            <a:ext cx="5777564" cy="4952198"/>
          </a:xfrm>
          <a:prstGeom prst="rect">
            <a:avLst/>
          </a:prstGeom>
        </p:spPr>
      </p:pic>
      <p:pic>
        <p:nvPicPr>
          <p:cNvPr id="8" name="Picture 7">
            <a:extLst>
              <a:ext uri="{FF2B5EF4-FFF2-40B4-BE49-F238E27FC236}">
                <a16:creationId xmlns:a16="http://schemas.microsoft.com/office/drawing/2014/main" id="{E9A6E6B0-AF73-4CEA-BDD6-3D2B47CBBC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1547" y="1579228"/>
            <a:ext cx="5777564" cy="4952198"/>
          </a:xfrm>
          <a:prstGeom prst="rect">
            <a:avLst/>
          </a:prstGeom>
        </p:spPr>
      </p:pic>
      <p:sp>
        <p:nvSpPr>
          <p:cNvPr id="2" name="Slide Number Placeholder 1">
            <a:extLst>
              <a:ext uri="{FF2B5EF4-FFF2-40B4-BE49-F238E27FC236}">
                <a16:creationId xmlns:a16="http://schemas.microsoft.com/office/drawing/2014/main" id="{49BF1DB0-6ECA-4696-94F0-F9679C005FAC}"/>
              </a:ext>
            </a:extLst>
          </p:cNvPr>
          <p:cNvSpPr>
            <a:spLocks noGrp="1"/>
          </p:cNvSpPr>
          <p:nvPr>
            <p:ph type="sldNum" sz="quarter" idx="12"/>
          </p:nvPr>
        </p:nvSpPr>
        <p:spPr/>
        <p:txBody>
          <a:bodyPr/>
          <a:lstStyle/>
          <a:p>
            <a:fld id="{A9559463-10BD-406E-B705-C8BC6CBB526C}" type="slidenum">
              <a:rPr lang="en-US" smtClean="0"/>
              <a:t>54</a:t>
            </a:fld>
            <a:endParaRPr lang="en-US"/>
          </a:p>
        </p:txBody>
      </p:sp>
      <p:cxnSp>
        <p:nvCxnSpPr>
          <p:cNvPr id="5" name="Straight Connector 4">
            <a:extLst>
              <a:ext uri="{FF2B5EF4-FFF2-40B4-BE49-F238E27FC236}">
                <a16:creationId xmlns:a16="http://schemas.microsoft.com/office/drawing/2014/main" id="{2777B05E-EE36-43F1-A6EC-AA051D66AF6A}"/>
              </a:ext>
            </a:extLst>
          </p:cNvPr>
          <p:cNvCxnSpPr>
            <a:cxnSpLocks/>
          </p:cNvCxnSpPr>
          <p:nvPr/>
        </p:nvCxnSpPr>
        <p:spPr>
          <a:xfrm flipV="1">
            <a:off x="6764693" y="6027573"/>
            <a:ext cx="4030825" cy="177283"/>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EB9075B-6777-4A8B-9DD1-160147E5AB87}"/>
              </a:ext>
            </a:extLst>
          </p:cNvPr>
          <p:cNvCxnSpPr>
            <a:cxnSpLocks/>
          </p:cNvCxnSpPr>
          <p:nvPr/>
        </p:nvCxnSpPr>
        <p:spPr>
          <a:xfrm flipV="1">
            <a:off x="9419252" y="4599989"/>
            <a:ext cx="2772748" cy="1604868"/>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4ADFC199-C45B-41D1-9F76-8108275CA00A}"/>
              </a:ext>
            </a:extLst>
          </p:cNvPr>
          <p:cNvSpPr>
            <a:spLocks noGrp="1"/>
          </p:cNvSpPr>
          <p:nvPr>
            <p:ph type="title"/>
          </p:nvPr>
        </p:nvSpPr>
        <p:spPr>
          <a:xfrm>
            <a:off x="838200" y="365125"/>
            <a:ext cx="10515600" cy="1325563"/>
          </a:xfrm>
        </p:spPr>
        <p:txBody>
          <a:bodyPr/>
          <a:lstStyle/>
          <a:p>
            <a:r>
              <a:rPr lang="en-US" dirty="0"/>
              <a:t>Routine and episodic </a:t>
            </a:r>
            <a:r>
              <a:rPr lang="en-US" u="sng" dirty="0"/>
              <a:t>carbon</a:t>
            </a:r>
            <a:r>
              <a:rPr lang="en-US" dirty="0"/>
              <a:t> vs. threshold</a:t>
            </a:r>
          </a:p>
        </p:txBody>
      </p:sp>
    </p:spTree>
    <p:extLst>
      <p:ext uri="{BB962C8B-B14F-4D97-AF65-F5344CB8AC3E}">
        <p14:creationId xmlns:p14="http://schemas.microsoft.com/office/powerpoint/2010/main" val="315665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E16F8-0285-42DD-BFE0-3A380726BB06}"/>
              </a:ext>
            </a:extLst>
          </p:cNvPr>
          <p:cNvSpPr>
            <a:spLocks noGrp="1"/>
          </p:cNvSpPr>
          <p:nvPr>
            <p:ph type="title"/>
          </p:nvPr>
        </p:nvSpPr>
        <p:spPr/>
        <p:txBody>
          <a:bodyPr/>
          <a:lstStyle/>
          <a:p>
            <a:r>
              <a:rPr lang="en-US" dirty="0"/>
              <a:t>Routine and episodic </a:t>
            </a:r>
            <a:r>
              <a:rPr lang="en-US" u="sng" dirty="0"/>
              <a:t>carbon</a:t>
            </a:r>
            <a:r>
              <a:rPr lang="en-US" dirty="0"/>
              <a:t> vs. threshold</a:t>
            </a:r>
          </a:p>
        </p:txBody>
      </p:sp>
      <p:sp>
        <p:nvSpPr>
          <p:cNvPr id="3" name="Content Placeholder 2">
            <a:extLst>
              <a:ext uri="{FF2B5EF4-FFF2-40B4-BE49-F238E27FC236}">
                <a16:creationId xmlns:a16="http://schemas.microsoft.com/office/drawing/2014/main" id="{00B62C12-8292-4F94-9446-C3912F166A35}"/>
              </a:ext>
            </a:extLst>
          </p:cNvPr>
          <p:cNvSpPr>
            <a:spLocks noGrp="1"/>
          </p:cNvSpPr>
          <p:nvPr>
            <p:ph idx="1"/>
          </p:nvPr>
        </p:nvSpPr>
        <p:spPr/>
        <p:txBody>
          <a:bodyPr/>
          <a:lstStyle/>
          <a:p>
            <a:r>
              <a:rPr lang="en-US" dirty="0"/>
              <a:t>Looked at carbon, due to it’s role in episodic contributions</a:t>
            </a:r>
          </a:p>
          <a:p>
            <a:r>
              <a:rPr lang="en-US" dirty="0"/>
              <a:t>Illustrates similar points as previous slides</a:t>
            </a:r>
          </a:p>
        </p:txBody>
      </p:sp>
      <p:sp>
        <p:nvSpPr>
          <p:cNvPr id="4" name="Slide Number Placeholder 3">
            <a:extLst>
              <a:ext uri="{FF2B5EF4-FFF2-40B4-BE49-F238E27FC236}">
                <a16:creationId xmlns:a16="http://schemas.microsoft.com/office/drawing/2014/main" id="{E8CFA4A1-0914-40EB-B950-10071706A3EC}"/>
              </a:ext>
            </a:extLst>
          </p:cNvPr>
          <p:cNvSpPr>
            <a:spLocks noGrp="1"/>
          </p:cNvSpPr>
          <p:nvPr>
            <p:ph type="sldNum" sz="quarter" idx="12"/>
          </p:nvPr>
        </p:nvSpPr>
        <p:spPr/>
        <p:txBody>
          <a:bodyPr/>
          <a:lstStyle/>
          <a:p>
            <a:fld id="{A9559463-10BD-406E-B705-C8BC6CBB526C}" type="slidenum">
              <a:rPr lang="en-US" smtClean="0"/>
              <a:t>55</a:t>
            </a:fld>
            <a:endParaRPr lang="en-US"/>
          </a:p>
        </p:txBody>
      </p:sp>
    </p:spTree>
    <p:extLst>
      <p:ext uri="{BB962C8B-B14F-4D97-AF65-F5344CB8AC3E}">
        <p14:creationId xmlns:p14="http://schemas.microsoft.com/office/powerpoint/2010/main" val="35040528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0FA309-B5AA-42D0-9176-C35B73703E9A}"/>
              </a:ext>
            </a:extLst>
          </p:cNvPr>
          <p:cNvSpPr>
            <a:spLocks noGrp="1"/>
          </p:cNvSpPr>
          <p:nvPr>
            <p:ph type="sldNum" sz="quarter" idx="12"/>
          </p:nvPr>
        </p:nvSpPr>
        <p:spPr/>
        <p:txBody>
          <a:bodyPr/>
          <a:lstStyle/>
          <a:p>
            <a:fld id="{A9559463-10BD-406E-B705-C8BC6CBB526C}" type="slidenum">
              <a:rPr lang="en-US" smtClean="0"/>
              <a:t>56</a:t>
            </a:fld>
            <a:endParaRPr lang="en-US"/>
          </a:p>
        </p:txBody>
      </p:sp>
      <p:pic>
        <p:nvPicPr>
          <p:cNvPr id="6" name="Picture 5">
            <a:extLst>
              <a:ext uri="{FF2B5EF4-FFF2-40B4-BE49-F238E27FC236}">
                <a16:creationId xmlns:a16="http://schemas.microsoft.com/office/drawing/2014/main" id="{65C40725-08D0-414D-97B8-23FE49706B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 y="0"/>
            <a:ext cx="12001500" cy="6858000"/>
          </a:xfrm>
          <a:prstGeom prst="rect">
            <a:avLst/>
          </a:prstGeom>
        </p:spPr>
      </p:pic>
      <p:sp>
        <p:nvSpPr>
          <p:cNvPr id="9" name="Title 1">
            <a:extLst>
              <a:ext uri="{FF2B5EF4-FFF2-40B4-BE49-F238E27FC236}">
                <a16:creationId xmlns:a16="http://schemas.microsoft.com/office/drawing/2014/main" id="{44B7B1E4-FD5D-44CE-8F2A-322CEE65A216}"/>
              </a:ext>
            </a:extLst>
          </p:cNvPr>
          <p:cNvSpPr>
            <a:spLocks noGrp="1"/>
          </p:cNvSpPr>
          <p:nvPr>
            <p:ph type="title"/>
          </p:nvPr>
        </p:nvSpPr>
        <p:spPr>
          <a:xfrm>
            <a:off x="838200" y="-337003"/>
            <a:ext cx="10515600" cy="1325563"/>
          </a:xfrm>
        </p:spPr>
        <p:txBody>
          <a:bodyPr/>
          <a:lstStyle/>
          <a:p>
            <a:r>
              <a:rPr lang="en-US" dirty="0"/>
              <a:t>Sample year - 2011</a:t>
            </a:r>
          </a:p>
        </p:txBody>
      </p:sp>
    </p:spTree>
    <p:extLst>
      <p:ext uri="{BB962C8B-B14F-4D97-AF65-F5344CB8AC3E}">
        <p14:creationId xmlns:p14="http://schemas.microsoft.com/office/powerpoint/2010/main" val="42579682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CEF8B33-6B15-464E-9AAF-C60BC322C039}"/>
              </a:ext>
            </a:extLst>
          </p:cNvPr>
          <p:cNvSpPr>
            <a:spLocks noGrp="1"/>
          </p:cNvSpPr>
          <p:nvPr>
            <p:ph type="sldNum" sz="quarter" idx="12"/>
          </p:nvPr>
        </p:nvSpPr>
        <p:spPr/>
        <p:txBody>
          <a:bodyPr/>
          <a:lstStyle/>
          <a:p>
            <a:fld id="{A9559463-10BD-406E-B705-C8BC6CBB526C}" type="slidenum">
              <a:rPr lang="en-US" smtClean="0"/>
              <a:t>57</a:t>
            </a:fld>
            <a:endParaRPr lang="en-US"/>
          </a:p>
        </p:txBody>
      </p:sp>
      <p:pic>
        <p:nvPicPr>
          <p:cNvPr id="6" name="Picture 5">
            <a:extLst>
              <a:ext uri="{FF2B5EF4-FFF2-40B4-BE49-F238E27FC236}">
                <a16:creationId xmlns:a16="http://schemas.microsoft.com/office/drawing/2014/main" id="{112DFEB6-3CFC-4A23-9192-9519F4D5AA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138" y="103365"/>
            <a:ext cx="11639723" cy="6651270"/>
          </a:xfrm>
          <a:prstGeom prst="rect">
            <a:avLst/>
          </a:prstGeom>
        </p:spPr>
      </p:pic>
      <p:sp>
        <p:nvSpPr>
          <p:cNvPr id="7" name="Oval 6">
            <a:extLst>
              <a:ext uri="{FF2B5EF4-FFF2-40B4-BE49-F238E27FC236}">
                <a16:creationId xmlns:a16="http://schemas.microsoft.com/office/drawing/2014/main" id="{AFEF187D-D99F-4F92-A572-E97E77AC9F22}"/>
              </a:ext>
            </a:extLst>
          </p:cNvPr>
          <p:cNvSpPr/>
          <p:nvPr/>
        </p:nvSpPr>
        <p:spPr>
          <a:xfrm>
            <a:off x="8874493" y="4774126"/>
            <a:ext cx="2046055" cy="15822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18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BB518-CC10-42C0-925F-D2FA9BC4FB1F}"/>
              </a:ext>
            </a:extLst>
          </p:cNvPr>
          <p:cNvSpPr>
            <a:spLocks noGrp="1"/>
          </p:cNvSpPr>
          <p:nvPr>
            <p:ph type="title"/>
          </p:nvPr>
        </p:nvSpPr>
        <p:spPr/>
        <p:txBody>
          <a:bodyPr/>
          <a:lstStyle/>
          <a:p>
            <a:r>
              <a:rPr lang="en-US" dirty="0"/>
              <a:t>Sample year - 2011</a:t>
            </a:r>
          </a:p>
        </p:txBody>
      </p:sp>
      <p:sp>
        <p:nvSpPr>
          <p:cNvPr id="3" name="Content Placeholder 2">
            <a:extLst>
              <a:ext uri="{FF2B5EF4-FFF2-40B4-BE49-F238E27FC236}">
                <a16:creationId xmlns:a16="http://schemas.microsoft.com/office/drawing/2014/main" id="{1BC671E2-6E31-434C-9390-C7425DC543C0}"/>
              </a:ext>
            </a:extLst>
          </p:cNvPr>
          <p:cNvSpPr>
            <a:spLocks noGrp="1"/>
          </p:cNvSpPr>
          <p:nvPr>
            <p:ph idx="1"/>
          </p:nvPr>
        </p:nvSpPr>
        <p:spPr/>
        <p:txBody>
          <a:bodyPr/>
          <a:lstStyle/>
          <a:p>
            <a:r>
              <a:rPr lang="en-US" dirty="0"/>
              <a:t>SAWT1</a:t>
            </a:r>
          </a:p>
          <a:p>
            <a:pPr lvl="1"/>
            <a:r>
              <a:rPr lang="en-US" dirty="0"/>
              <a:t>Animation shows how the MID’s shift to the summer wildfire-likely impacts</a:t>
            </a:r>
          </a:p>
          <a:p>
            <a:pPr lvl="1"/>
            <a:r>
              <a:rPr lang="en-US" dirty="0"/>
              <a:t>This increases the natural-routine contribution as indicated on the previous slide</a:t>
            </a:r>
          </a:p>
        </p:txBody>
      </p:sp>
      <p:sp>
        <p:nvSpPr>
          <p:cNvPr id="4" name="Slide Number Placeholder 3">
            <a:extLst>
              <a:ext uri="{FF2B5EF4-FFF2-40B4-BE49-F238E27FC236}">
                <a16:creationId xmlns:a16="http://schemas.microsoft.com/office/drawing/2014/main" id="{507FF115-2587-4D46-8D8C-95973E6E921C}"/>
              </a:ext>
            </a:extLst>
          </p:cNvPr>
          <p:cNvSpPr>
            <a:spLocks noGrp="1"/>
          </p:cNvSpPr>
          <p:nvPr>
            <p:ph type="sldNum" sz="quarter" idx="12"/>
          </p:nvPr>
        </p:nvSpPr>
        <p:spPr/>
        <p:txBody>
          <a:bodyPr/>
          <a:lstStyle/>
          <a:p>
            <a:fld id="{A9559463-10BD-406E-B705-C8BC6CBB526C}" type="slidenum">
              <a:rPr lang="en-US" smtClean="0"/>
              <a:t>58</a:t>
            </a:fld>
            <a:endParaRPr lang="en-US"/>
          </a:p>
        </p:txBody>
      </p:sp>
    </p:spTree>
    <p:extLst>
      <p:ext uri="{BB962C8B-B14F-4D97-AF65-F5344CB8AC3E}">
        <p14:creationId xmlns:p14="http://schemas.microsoft.com/office/powerpoint/2010/main" val="2453991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25B35-98BC-46D9-A1D0-9F856F302280}"/>
              </a:ext>
            </a:extLst>
          </p:cNvPr>
          <p:cNvSpPr>
            <a:spLocks noGrp="1"/>
          </p:cNvSpPr>
          <p:nvPr>
            <p:ph type="title"/>
          </p:nvPr>
        </p:nvSpPr>
        <p:spPr/>
        <p:txBody>
          <a:bodyPr/>
          <a:lstStyle/>
          <a:p>
            <a:r>
              <a:rPr lang="en-US" dirty="0"/>
              <a:t>Case study conclusion</a:t>
            </a:r>
          </a:p>
        </p:txBody>
      </p:sp>
      <p:sp>
        <p:nvSpPr>
          <p:cNvPr id="3" name="Content Placeholder 2">
            <a:extLst>
              <a:ext uri="{FF2B5EF4-FFF2-40B4-BE49-F238E27FC236}">
                <a16:creationId xmlns:a16="http://schemas.microsoft.com/office/drawing/2014/main" id="{24B6C272-6716-4F6D-BE4A-5A99DBB25B19}"/>
              </a:ext>
            </a:extLst>
          </p:cNvPr>
          <p:cNvSpPr>
            <a:spLocks noGrp="1"/>
          </p:cNvSpPr>
          <p:nvPr>
            <p:ph idx="1"/>
          </p:nvPr>
        </p:nvSpPr>
        <p:spPr/>
        <p:txBody>
          <a:bodyPr/>
          <a:lstStyle/>
          <a:p>
            <a:r>
              <a:rPr lang="en-US" dirty="0"/>
              <a:t>For SAWT1,</a:t>
            </a:r>
          </a:p>
          <a:p>
            <a:pPr lvl="1"/>
            <a:r>
              <a:rPr lang="en-US" dirty="0"/>
              <a:t>assigned anthropogenic levels more comparable to the natural-routine portions</a:t>
            </a:r>
          </a:p>
          <a:p>
            <a:pPr lvl="1"/>
            <a:r>
              <a:rPr lang="en-US" dirty="0"/>
              <a:t>MIDs are more sensitive to threshold adjustment </a:t>
            </a:r>
          </a:p>
          <a:p>
            <a:pPr lvl="1"/>
            <a:r>
              <a:rPr lang="en-US" dirty="0"/>
              <a:t>As threshold increases, more of the MIDs occur during wildfire-likely impacts</a:t>
            </a:r>
          </a:p>
          <a:p>
            <a:pPr lvl="1"/>
            <a:r>
              <a:rPr lang="en-US" dirty="0"/>
              <a:t>Those elevated carbon MIDs increase natural-routine portion, which causes the sudden change in behavior </a:t>
            </a:r>
          </a:p>
        </p:txBody>
      </p:sp>
      <p:sp>
        <p:nvSpPr>
          <p:cNvPr id="4" name="Slide Number Placeholder 3">
            <a:extLst>
              <a:ext uri="{FF2B5EF4-FFF2-40B4-BE49-F238E27FC236}">
                <a16:creationId xmlns:a16="http://schemas.microsoft.com/office/drawing/2014/main" id="{0CEE53E3-97C1-4EE5-A165-0345BD3BD598}"/>
              </a:ext>
            </a:extLst>
          </p:cNvPr>
          <p:cNvSpPr>
            <a:spLocks noGrp="1"/>
          </p:cNvSpPr>
          <p:nvPr>
            <p:ph type="sldNum" sz="quarter" idx="12"/>
          </p:nvPr>
        </p:nvSpPr>
        <p:spPr/>
        <p:txBody>
          <a:bodyPr/>
          <a:lstStyle/>
          <a:p>
            <a:fld id="{A9559463-10BD-406E-B705-C8BC6CBB526C}" type="slidenum">
              <a:rPr lang="en-US" smtClean="0"/>
              <a:t>59</a:t>
            </a:fld>
            <a:endParaRPr lang="en-US"/>
          </a:p>
        </p:txBody>
      </p:sp>
    </p:spTree>
    <p:extLst>
      <p:ext uri="{BB962C8B-B14F-4D97-AF65-F5344CB8AC3E}">
        <p14:creationId xmlns:p14="http://schemas.microsoft.com/office/powerpoint/2010/main" val="1629929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CD02E-CDE0-4BDD-AABE-72EE6D666C6D}"/>
              </a:ext>
            </a:extLst>
          </p:cNvPr>
          <p:cNvSpPr>
            <a:spLocks noGrp="1"/>
          </p:cNvSpPr>
          <p:nvPr>
            <p:ph type="title"/>
          </p:nvPr>
        </p:nvSpPr>
        <p:spPr/>
        <p:txBody>
          <a:bodyPr/>
          <a:lstStyle/>
          <a:p>
            <a:r>
              <a:rPr lang="en-US" dirty="0"/>
              <a:t>Natural – Episodic</a:t>
            </a:r>
          </a:p>
        </p:txBody>
      </p:sp>
      <p:sp>
        <p:nvSpPr>
          <p:cNvPr id="3" name="Content Placeholder 2">
            <a:extLst>
              <a:ext uri="{FF2B5EF4-FFF2-40B4-BE49-F238E27FC236}">
                <a16:creationId xmlns:a16="http://schemas.microsoft.com/office/drawing/2014/main" id="{0668837C-99D7-43AF-BBB0-98D5776B7081}"/>
              </a:ext>
            </a:extLst>
          </p:cNvPr>
          <p:cNvSpPr>
            <a:spLocks noGrp="1"/>
          </p:cNvSpPr>
          <p:nvPr>
            <p:ph idx="1"/>
          </p:nvPr>
        </p:nvSpPr>
        <p:spPr/>
        <p:txBody>
          <a:bodyPr/>
          <a:lstStyle/>
          <a:p>
            <a:r>
              <a:rPr lang="en-US" dirty="0"/>
              <a:t>Using 2000-2014 data </a:t>
            </a:r>
          </a:p>
          <a:p>
            <a:pPr lvl="1"/>
            <a:r>
              <a:rPr lang="en-US" dirty="0"/>
              <a:t>(per initial draft guidance, </a:t>
            </a:r>
            <a:r>
              <a:rPr lang="en-US" dirty="0">
                <a:hlinkClick r:id="rId2"/>
              </a:rPr>
              <a:t>https://www.epa.gov/sites/production/files/2016-07/documents/draft_regional_haze_guidance_july_2016.pdf</a:t>
            </a:r>
            <a:r>
              <a:rPr lang="en-US" dirty="0"/>
              <a:t>)</a:t>
            </a:r>
          </a:p>
          <a:p>
            <a:r>
              <a:rPr lang="en-US" dirty="0"/>
              <a:t>Find the 95%-</a:t>
            </a:r>
            <a:r>
              <a:rPr lang="en-US" dirty="0" err="1"/>
              <a:t>ile</a:t>
            </a:r>
            <a:r>
              <a:rPr lang="en-US" dirty="0"/>
              <a:t> breakpoint for each year:</a:t>
            </a:r>
          </a:p>
          <a:p>
            <a:pPr lvl="1"/>
            <a:r>
              <a:rPr lang="en-US" dirty="0"/>
              <a:t>of the wildfire (elemental + organic carbon) </a:t>
            </a:r>
          </a:p>
          <a:p>
            <a:pPr lvl="1"/>
            <a:r>
              <a:rPr lang="en-US" dirty="0"/>
              <a:t>of the dust (coarse mass + soil)</a:t>
            </a:r>
          </a:p>
          <a:p>
            <a:r>
              <a:rPr lang="en-US" dirty="0"/>
              <a:t>Determine the minimum of those years (“low wildfire” and “low dust storm” years)</a:t>
            </a:r>
          </a:p>
          <a:p>
            <a:r>
              <a:rPr lang="en-US" dirty="0"/>
              <a:t>Selects the year with the lowest wildfire contribution, allowing for concentration to be on lower end of elevated episodic concentrations </a:t>
            </a:r>
          </a:p>
          <a:p>
            <a:endParaRPr lang="en-US" dirty="0"/>
          </a:p>
        </p:txBody>
      </p:sp>
      <p:sp>
        <p:nvSpPr>
          <p:cNvPr id="4" name="Slide Number Placeholder 3">
            <a:extLst>
              <a:ext uri="{FF2B5EF4-FFF2-40B4-BE49-F238E27FC236}">
                <a16:creationId xmlns:a16="http://schemas.microsoft.com/office/drawing/2014/main" id="{B5B9C24B-F956-4AF2-ABB9-33CD3BC5E8B0}"/>
              </a:ext>
            </a:extLst>
          </p:cNvPr>
          <p:cNvSpPr>
            <a:spLocks noGrp="1"/>
          </p:cNvSpPr>
          <p:nvPr>
            <p:ph type="sldNum" sz="quarter" idx="12"/>
          </p:nvPr>
        </p:nvSpPr>
        <p:spPr/>
        <p:txBody>
          <a:bodyPr/>
          <a:lstStyle/>
          <a:p>
            <a:fld id="{A9559463-10BD-406E-B705-C8BC6CBB526C}" type="slidenum">
              <a:rPr lang="en-US" smtClean="0"/>
              <a:t>6</a:t>
            </a:fld>
            <a:endParaRPr lang="en-US"/>
          </a:p>
        </p:txBody>
      </p:sp>
    </p:spTree>
    <p:extLst>
      <p:ext uri="{BB962C8B-B14F-4D97-AF65-F5344CB8AC3E}">
        <p14:creationId xmlns:p14="http://schemas.microsoft.com/office/powerpoint/2010/main" val="20087859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04586-CA4C-4A88-A844-E01B4643AE4C}"/>
              </a:ext>
            </a:extLst>
          </p:cNvPr>
          <p:cNvSpPr>
            <a:spLocks noGrp="1"/>
          </p:cNvSpPr>
          <p:nvPr>
            <p:ph type="title"/>
          </p:nvPr>
        </p:nvSpPr>
        <p:spPr/>
        <p:txBody>
          <a:bodyPr/>
          <a:lstStyle/>
          <a:p>
            <a:r>
              <a:rPr lang="en-US" dirty="0"/>
              <a:t>Overview for next steps</a:t>
            </a:r>
          </a:p>
        </p:txBody>
      </p:sp>
      <p:sp>
        <p:nvSpPr>
          <p:cNvPr id="3" name="Content Placeholder 2">
            <a:extLst>
              <a:ext uri="{FF2B5EF4-FFF2-40B4-BE49-F238E27FC236}">
                <a16:creationId xmlns:a16="http://schemas.microsoft.com/office/drawing/2014/main" id="{E1C015D3-9F35-4D8F-839F-1B37061AFB74}"/>
              </a:ext>
            </a:extLst>
          </p:cNvPr>
          <p:cNvSpPr>
            <a:spLocks noGrp="1"/>
          </p:cNvSpPr>
          <p:nvPr>
            <p:ph idx="1"/>
          </p:nvPr>
        </p:nvSpPr>
        <p:spPr/>
        <p:txBody>
          <a:bodyPr>
            <a:normAutofit lnSpcReduction="10000"/>
          </a:bodyPr>
          <a:lstStyle/>
          <a:p>
            <a:r>
              <a:rPr lang="en-US" dirty="0"/>
              <a:t>Refine natural conditions estimates (perhaps site/region-specific and season-specific) to avoid possible artifacts in the data, hopefully current modeling simulations will be useful tools (</a:t>
            </a:r>
            <a:r>
              <a:rPr lang="en-US" b="1" u="sng" dirty="0"/>
              <a:t>see slide 30</a:t>
            </a:r>
            <a:r>
              <a:rPr lang="en-US" dirty="0"/>
              <a:t>)</a:t>
            </a:r>
          </a:p>
          <a:p>
            <a:pPr lvl="1"/>
            <a:r>
              <a:rPr lang="en-US" dirty="0"/>
              <a:t>As levels approach natural conditions, this becomes more important</a:t>
            </a:r>
          </a:p>
          <a:p>
            <a:r>
              <a:rPr lang="en-US" dirty="0"/>
              <a:t>In future metric improvements, allow for episodic impacts to occur while not necessarily introducing anthropogenic</a:t>
            </a:r>
          </a:p>
          <a:p>
            <a:r>
              <a:rPr lang="en-US" dirty="0"/>
              <a:t>States:</a:t>
            </a:r>
          </a:p>
          <a:p>
            <a:pPr lvl="1"/>
            <a:r>
              <a:rPr lang="en-US" dirty="0"/>
              <a:t>Evaluate if the metric adequately accounts for episodic impacts at their sites</a:t>
            </a:r>
          </a:p>
          <a:p>
            <a:pPr lvl="1"/>
            <a:r>
              <a:rPr lang="en-US" dirty="0"/>
              <a:t>Look at yearly data, archived satellite data to confirm</a:t>
            </a:r>
          </a:p>
          <a:p>
            <a:pPr lvl="1"/>
            <a:r>
              <a:rPr lang="en-US" dirty="0"/>
              <a:t>Look at how natural-routine changes with threshold for indicators of MID sensitivity </a:t>
            </a:r>
          </a:p>
          <a:p>
            <a:pPr lvl="1"/>
            <a:endParaRPr lang="en-US" dirty="0">
              <a:highlight>
                <a:srgbClr val="FFFF00"/>
              </a:highlight>
            </a:endParaRPr>
          </a:p>
        </p:txBody>
      </p:sp>
      <p:sp>
        <p:nvSpPr>
          <p:cNvPr id="4" name="Slide Number Placeholder 3">
            <a:extLst>
              <a:ext uri="{FF2B5EF4-FFF2-40B4-BE49-F238E27FC236}">
                <a16:creationId xmlns:a16="http://schemas.microsoft.com/office/drawing/2014/main" id="{770E26C3-24D4-4D63-AA50-97AFF3871DDF}"/>
              </a:ext>
            </a:extLst>
          </p:cNvPr>
          <p:cNvSpPr>
            <a:spLocks noGrp="1"/>
          </p:cNvSpPr>
          <p:nvPr>
            <p:ph type="sldNum" sz="quarter" idx="12"/>
          </p:nvPr>
        </p:nvSpPr>
        <p:spPr/>
        <p:txBody>
          <a:bodyPr/>
          <a:lstStyle/>
          <a:p>
            <a:fld id="{A9559463-10BD-406E-B705-C8BC6CBB526C}" type="slidenum">
              <a:rPr lang="en-US" smtClean="0"/>
              <a:t>60</a:t>
            </a:fld>
            <a:endParaRPr lang="en-US"/>
          </a:p>
        </p:txBody>
      </p:sp>
    </p:spTree>
    <p:extLst>
      <p:ext uri="{BB962C8B-B14F-4D97-AF65-F5344CB8AC3E}">
        <p14:creationId xmlns:p14="http://schemas.microsoft.com/office/powerpoint/2010/main" val="35734545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3B51E-6E53-4AA9-B943-6EECC92D9D43}"/>
              </a:ext>
            </a:extLst>
          </p:cNvPr>
          <p:cNvSpPr>
            <a:spLocks noGrp="1"/>
          </p:cNvSpPr>
          <p:nvPr>
            <p:ph type="title"/>
          </p:nvPr>
        </p:nvSpPr>
        <p:spPr/>
        <p:txBody>
          <a:bodyPr/>
          <a:lstStyle/>
          <a:p>
            <a:r>
              <a:rPr lang="en-US" dirty="0"/>
              <a:t>Contact</a:t>
            </a:r>
          </a:p>
        </p:txBody>
      </p:sp>
      <p:sp>
        <p:nvSpPr>
          <p:cNvPr id="4" name="Slide Number Placeholder 3">
            <a:extLst>
              <a:ext uri="{FF2B5EF4-FFF2-40B4-BE49-F238E27FC236}">
                <a16:creationId xmlns:a16="http://schemas.microsoft.com/office/drawing/2014/main" id="{97C0ED11-20D2-4EE3-B8CA-376C76F0E0DE}"/>
              </a:ext>
            </a:extLst>
          </p:cNvPr>
          <p:cNvSpPr>
            <a:spLocks noGrp="1"/>
          </p:cNvSpPr>
          <p:nvPr>
            <p:ph type="sldNum" sz="quarter" idx="12"/>
          </p:nvPr>
        </p:nvSpPr>
        <p:spPr/>
        <p:txBody>
          <a:bodyPr/>
          <a:lstStyle/>
          <a:p>
            <a:fld id="{A9559463-10BD-406E-B705-C8BC6CBB526C}" type="slidenum">
              <a:rPr lang="en-US" smtClean="0"/>
              <a:t>61</a:t>
            </a:fld>
            <a:endParaRPr lang="en-US"/>
          </a:p>
        </p:txBody>
      </p:sp>
      <p:sp>
        <p:nvSpPr>
          <p:cNvPr id="5" name="TextBox 4">
            <a:extLst>
              <a:ext uri="{FF2B5EF4-FFF2-40B4-BE49-F238E27FC236}">
                <a16:creationId xmlns:a16="http://schemas.microsoft.com/office/drawing/2014/main" id="{3DEED10E-6E3B-4624-B1A6-E415C0B7C78F}"/>
              </a:ext>
            </a:extLst>
          </p:cNvPr>
          <p:cNvSpPr txBox="1"/>
          <p:nvPr/>
        </p:nvSpPr>
        <p:spPr>
          <a:xfrm>
            <a:off x="1327259" y="3298371"/>
            <a:ext cx="8465779" cy="923330"/>
          </a:xfrm>
          <a:prstGeom prst="rect">
            <a:avLst/>
          </a:prstGeom>
          <a:noFill/>
        </p:spPr>
        <p:txBody>
          <a:bodyPr wrap="none" rtlCol="0">
            <a:spAutoFit/>
          </a:bodyPr>
          <a:lstStyle/>
          <a:p>
            <a:r>
              <a:rPr lang="en-US" dirty="0"/>
              <a:t>Brandon McGuire, </a:t>
            </a:r>
            <a:r>
              <a:rPr lang="en-US" dirty="0">
                <a:hlinkClick r:id="rId2"/>
              </a:rPr>
              <a:t>bmcguire@mt.gov</a:t>
            </a:r>
            <a:r>
              <a:rPr lang="en-US" dirty="0"/>
              <a:t>, 406-444-6257</a:t>
            </a:r>
          </a:p>
          <a:p>
            <a:r>
              <a:rPr lang="en-US" dirty="0"/>
              <a:t>Tom Moore, </a:t>
            </a:r>
            <a:r>
              <a:rPr lang="en-US" dirty="0">
                <a:hlinkClick r:id="rId3"/>
              </a:rPr>
              <a:t>tmoore@westar.org</a:t>
            </a:r>
            <a:r>
              <a:rPr lang="en-US" dirty="0"/>
              <a:t> </a:t>
            </a:r>
          </a:p>
          <a:p>
            <a:r>
              <a:rPr lang="en-US" dirty="0"/>
              <a:t>Coordination and Glide Path Subcommittee, </a:t>
            </a:r>
            <a:r>
              <a:rPr lang="en-US" dirty="0">
                <a:hlinkClick r:id="rId4"/>
              </a:rPr>
              <a:t>http://wrapair2.org/RHP_coordination.aspx</a:t>
            </a:r>
            <a:endParaRPr lang="en-US" dirty="0"/>
          </a:p>
        </p:txBody>
      </p:sp>
    </p:spTree>
    <p:extLst>
      <p:ext uri="{BB962C8B-B14F-4D97-AF65-F5344CB8AC3E}">
        <p14:creationId xmlns:p14="http://schemas.microsoft.com/office/powerpoint/2010/main" val="842813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CA503-D73D-40AF-9361-99F44446656E}"/>
              </a:ext>
            </a:extLst>
          </p:cNvPr>
          <p:cNvSpPr>
            <a:spLocks noGrp="1"/>
          </p:cNvSpPr>
          <p:nvPr>
            <p:ph type="title"/>
          </p:nvPr>
        </p:nvSpPr>
        <p:spPr/>
        <p:txBody>
          <a:bodyPr/>
          <a:lstStyle/>
          <a:p>
            <a:r>
              <a:rPr lang="en-US" dirty="0"/>
              <a:t>Natural – Episodic </a:t>
            </a:r>
            <a:r>
              <a:rPr lang="en-US" i="1" dirty="0"/>
              <a:t>(e.g. GLAC1, wildfire)</a:t>
            </a:r>
          </a:p>
        </p:txBody>
      </p:sp>
      <p:pic>
        <p:nvPicPr>
          <p:cNvPr id="5" name="Picture 4">
            <a:extLst>
              <a:ext uri="{FF2B5EF4-FFF2-40B4-BE49-F238E27FC236}">
                <a16:creationId xmlns:a16="http://schemas.microsoft.com/office/drawing/2014/main" id="{87853558-84AB-44EF-B4BB-47DA738DE8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7928" y="1751237"/>
            <a:ext cx="10119403" cy="5059702"/>
          </a:xfrm>
          <a:prstGeom prst="rect">
            <a:avLst/>
          </a:prstGeom>
        </p:spPr>
      </p:pic>
      <p:sp>
        <p:nvSpPr>
          <p:cNvPr id="6" name="Rectangle 5">
            <a:extLst>
              <a:ext uri="{FF2B5EF4-FFF2-40B4-BE49-F238E27FC236}">
                <a16:creationId xmlns:a16="http://schemas.microsoft.com/office/drawing/2014/main" id="{96C221B5-575D-424A-8A4B-19854CEC41D7}"/>
              </a:ext>
            </a:extLst>
          </p:cNvPr>
          <p:cNvSpPr/>
          <p:nvPr/>
        </p:nvSpPr>
        <p:spPr>
          <a:xfrm>
            <a:off x="9497026" y="3429000"/>
            <a:ext cx="2112588" cy="16861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EFC4E83-73CD-4C8D-A9D7-41A1FE8B5BD1}"/>
              </a:ext>
            </a:extLst>
          </p:cNvPr>
          <p:cNvSpPr txBox="1"/>
          <p:nvPr/>
        </p:nvSpPr>
        <p:spPr>
          <a:xfrm>
            <a:off x="9955993" y="5175695"/>
            <a:ext cx="2024513" cy="1200329"/>
          </a:xfrm>
          <a:prstGeom prst="rect">
            <a:avLst/>
          </a:prstGeom>
          <a:noFill/>
        </p:spPr>
        <p:txBody>
          <a:bodyPr wrap="square" rtlCol="0">
            <a:spAutoFit/>
          </a:bodyPr>
          <a:lstStyle/>
          <a:p>
            <a:r>
              <a:rPr lang="en-US" sz="2400" dirty="0">
                <a:solidFill>
                  <a:srgbClr val="FF0000"/>
                </a:solidFill>
              </a:rPr>
              <a:t>minimum for episodic wildfire</a:t>
            </a:r>
          </a:p>
        </p:txBody>
      </p:sp>
      <p:sp>
        <p:nvSpPr>
          <p:cNvPr id="3" name="Slide Number Placeholder 2">
            <a:extLst>
              <a:ext uri="{FF2B5EF4-FFF2-40B4-BE49-F238E27FC236}">
                <a16:creationId xmlns:a16="http://schemas.microsoft.com/office/drawing/2014/main" id="{E6126B33-C400-4F59-B56B-9D8013553168}"/>
              </a:ext>
            </a:extLst>
          </p:cNvPr>
          <p:cNvSpPr>
            <a:spLocks noGrp="1"/>
          </p:cNvSpPr>
          <p:nvPr>
            <p:ph type="sldNum" sz="quarter" idx="12"/>
          </p:nvPr>
        </p:nvSpPr>
        <p:spPr/>
        <p:txBody>
          <a:bodyPr/>
          <a:lstStyle/>
          <a:p>
            <a:fld id="{A9559463-10BD-406E-B705-C8BC6CBB526C}" type="slidenum">
              <a:rPr lang="en-US" smtClean="0"/>
              <a:t>7</a:t>
            </a:fld>
            <a:endParaRPr lang="en-US"/>
          </a:p>
        </p:txBody>
      </p:sp>
    </p:spTree>
    <p:extLst>
      <p:ext uri="{BB962C8B-B14F-4D97-AF65-F5344CB8AC3E}">
        <p14:creationId xmlns:p14="http://schemas.microsoft.com/office/powerpoint/2010/main" val="4169516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1B7699A-09EE-4F97-BC1F-CF3BAD87B068}"/>
              </a:ext>
            </a:extLst>
          </p:cNvPr>
          <p:cNvSpPr>
            <a:spLocks noGrp="1"/>
          </p:cNvSpPr>
          <p:nvPr>
            <p:ph type="sldNum" sz="quarter" idx="12"/>
          </p:nvPr>
        </p:nvSpPr>
        <p:spPr/>
        <p:txBody>
          <a:bodyPr/>
          <a:lstStyle/>
          <a:p>
            <a:fld id="{A9559463-10BD-406E-B705-C8BC6CBB526C}" type="slidenum">
              <a:rPr lang="en-US" smtClean="0"/>
              <a:t>8</a:t>
            </a:fld>
            <a:endParaRPr lang="en-US"/>
          </a:p>
        </p:txBody>
      </p:sp>
      <p:pic>
        <p:nvPicPr>
          <p:cNvPr id="8" name="Picture 7">
            <a:extLst>
              <a:ext uri="{FF2B5EF4-FFF2-40B4-BE49-F238E27FC236}">
                <a16:creationId xmlns:a16="http://schemas.microsoft.com/office/drawing/2014/main" id="{46320708-77C3-47DD-BBB7-EBCD33B69BC4}"/>
              </a:ext>
            </a:extLst>
          </p:cNvPr>
          <p:cNvPicPr>
            <a:picLocks noChangeAspect="1"/>
          </p:cNvPicPr>
          <p:nvPr/>
        </p:nvPicPr>
        <p:blipFill rotWithShape="1">
          <a:blip r:embed="rId2">
            <a:extLst>
              <a:ext uri="{28A0092B-C50C-407E-A947-70E740481C1C}">
                <a14:useLocalDpi xmlns:a14="http://schemas.microsoft.com/office/drawing/2010/main" val="0"/>
              </a:ext>
            </a:extLst>
          </a:blip>
          <a:srcRect r="8633"/>
          <a:stretch/>
        </p:blipFill>
        <p:spPr>
          <a:xfrm>
            <a:off x="203718" y="0"/>
            <a:ext cx="8772331" cy="6858000"/>
          </a:xfrm>
          <a:prstGeom prst="rect">
            <a:avLst/>
          </a:prstGeom>
        </p:spPr>
      </p:pic>
      <p:sp>
        <p:nvSpPr>
          <p:cNvPr id="11" name="TextBox 10">
            <a:extLst>
              <a:ext uri="{FF2B5EF4-FFF2-40B4-BE49-F238E27FC236}">
                <a16:creationId xmlns:a16="http://schemas.microsoft.com/office/drawing/2014/main" id="{565BE98D-BD4A-4E5C-9C82-A1BBF1A88E11}"/>
              </a:ext>
            </a:extLst>
          </p:cNvPr>
          <p:cNvSpPr txBox="1"/>
          <p:nvPr/>
        </p:nvSpPr>
        <p:spPr>
          <a:xfrm>
            <a:off x="8894378" y="483757"/>
            <a:ext cx="3297622" cy="2585323"/>
          </a:xfrm>
          <a:prstGeom prst="rect">
            <a:avLst/>
          </a:prstGeom>
          <a:noFill/>
        </p:spPr>
        <p:txBody>
          <a:bodyPr wrap="square" rtlCol="0">
            <a:spAutoFit/>
          </a:bodyPr>
          <a:lstStyle/>
          <a:p>
            <a:pPr marL="285750" indent="-285750">
              <a:buFont typeface="Arial" panose="020B0604020202020204" pitchFamily="34" charset="0"/>
              <a:buChar char="•"/>
            </a:pPr>
            <a:r>
              <a:rPr lang="en-US" dirty="0"/>
              <a:t>AGTI1:  Agua Tibia, urban area southern California</a:t>
            </a:r>
          </a:p>
          <a:p>
            <a:pPr marL="285750" indent="-285750">
              <a:buFont typeface="Arial" panose="020B0604020202020204" pitchFamily="34" charset="0"/>
              <a:buChar char="•"/>
            </a:pPr>
            <a:r>
              <a:rPr lang="en-US" dirty="0"/>
              <a:t>GLAC1:  Glacier National Park, remote near northern border</a:t>
            </a:r>
          </a:p>
          <a:p>
            <a:pPr marL="285750" indent="-285750">
              <a:buFont typeface="Arial" panose="020B0604020202020204" pitchFamily="34" charset="0"/>
              <a:buChar char="•"/>
            </a:pPr>
            <a:r>
              <a:rPr lang="en-US" dirty="0"/>
              <a:t>SAWT1:  Sawtooth, remote, Idaho mountains</a:t>
            </a:r>
          </a:p>
          <a:p>
            <a:pPr marL="285750" indent="-285750">
              <a:buFont typeface="Arial" panose="020B0604020202020204" pitchFamily="34" charset="0"/>
              <a:buChar char="•"/>
            </a:pPr>
            <a:r>
              <a:rPr lang="en-US" dirty="0"/>
              <a:t>SEQU1:  Sequoia, near central valley of California, somewhat urbanized on one side</a:t>
            </a:r>
          </a:p>
        </p:txBody>
      </p:sp>
      <p:pic>
        <p:nvPicPr>
          <p:cNvPr id="12" name="Picture 11">
            <a:extLst>
              <a:ext uri="{FF2B5EF4-FFF2-40B4-BE49-F238E27FC236}">
                <a16:creationId xmlns:a16="http://schemas.microsoft.com/office/drawing/2014/main" id="{10CFB07D-EED5-46A3-97D0-C7953866A358}"/>
              </a:ext>
            </a:extLst>
          </p:cNvPr>
          <p:cNvPicPr>
            <a:picLocks noChangeAspect="1"/>
          </p:cNvPicPr>
          <p:nvPr/>
        </p:nvPicPr>
        <p:blipFill>
          <a:blip r:embed="rId3"/>
          <a:stretch>
            <a:fillRect/>
          </a:stretch>
        </p:blipFill>
        <p:spPr>
          <a:xfrm>
            <a:off x="3031574" y="2390775"/>
            <a:ext cx="847725" cy="1038225"/>
          </a:xfrm>
          <a:prstGeom prst="rect">
            <a:avLst/>
          </a:prstGeom>
        </p:spPr>
      </p:pic>
      <p:sp>
        <p:nvSpPr>
          <p:cNvPr id="13" name="TextBox 12">
            <a:extLst>
              <a:ext uri="{FF2B5EF4-FFF2-40B4-BE49-F238E27FC236}">
                <a16:creationId xmlns:a16="http://schemas.microsoft.com/office/drawing/2014/main" id="{C347A6F3-3618-4607-BB06-0C7996B68200}"/>
              </a:ext>
            </a:extLst>
          </p:cNvPr>
          <p:cNvSpPr txBox="1"/>
          <p:nvPr/>
        </p:nvSpPr>
        <p:spPr>
          <a:xfrm>
            <a:off x="8894378" y="3429000"/>
            <a:ext cx="3297622" cy="1200329"/>
          </a:xfrm>
          <a:prstGeom prst="rect">
            <a:avLst/>
          </a:prstGeom>
          <a:noFill/>
        </p:spPr>
        <p:txBody>
          <a:bodyPr wrap="square" rtlCol="0">
            <a:spAutoFit/>
          </a:bodyPr>
          <a:lstStyle/>
          <a:p>
            <a:pPr marL="285750" indent="-285750">
              <a:buFont typeface="Arial" panose="020B0604020202020204" pitchFamily="34" charset="0"/>
              <a:buChar char="•"/>
            </a:pPr>
            <a:r>
              <a:rPr lang="en-US" dirty="0"/>
              <a:t>Carbon threshold vs. site for the given 95%-</a:t>
            </a:r>
            <a:r>
              <a:rPr lang="en-US" dirty="0" err="1"/>
              <a:t>ile</a:t>
            </a:r>
            <a:r>
              <a:rPr lang="en-US" dirty="0"/>
              <a:t> </a:t>
            </a:r>
          </a:p>
          <a:p>
            <a:pPr marL="285750" indent="-285750">
              <a:buFont typeface="Arial" panose="020B0604020202020204" pitchFamily="34" charset="0"/>
              <a:buChar char="•"/>
            </a:pPr>
            <a:r>
              <a:rPr lang="en-US" dirty="0"/>
              <a:t>Carbon threshold vs. threshold, for a given site</a:t>
            </a:r>
          </a:p>
        </p:txBody>
      </p:sp>
    </p:spTree>
    <p:extLst>
      <p:ext uri="{BB962C8B-B14F-4D97-AF65-F5344CB8AC3E}">
        <p14:creationId xmlns:p14="http://schemas.microsoft.com/office/powerpoint/2010/main" val="161681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F8A84-4702-4C0A-A3DF-6338A85EDFFB}"/>
              </a:ext>
            </a:extLst>
          </p:cNvPr>
          <p:cNvSpPr>
            <a:spLocks noGrp="1"/>
          </p:cNvSpPr>
          <p:nvPr>
            <p:ph type="title"/>
          </p:nvPr>
        </p:nvSpPr>
        <p:spPr/>
        <p:txBody>
          <a:bodyPr/>
          <a:lstStyle/>
          <a:p>
            <a:r>
              <a:rPr lang="en-US" dirty="0"/>
              <a:t>Natural – Routine</a:t>
            </a:r>
          </a:p>
        </p:txBody>
      </p:sp>
      <p:sp>
        <p:nvSpPr>
          <p:cNvPr id="4" name="TextBox 3">
            <a:extLst>
              <a:ext uri="{FF2B5EF4-FFF2-40B4-BE49-F238E27FC236}">
                <a16:creationId xmlns:a16="http://schemas.microsoft.com/office/drawing/2014/main" id="{C690F33E-CD7B-4A11-8B70-1D760DC9086D}"/>
              </a:ext>
            </a:extLst>
          </p:cNvPr>
          <p:cNvSpPr txBox="1"/>
          <p:nvPr/>
        </p:nvSpPr>
        <p:spPr>
          <a:xfrm>
            <a:off x="1198318" y="1967372"/>
            <a:ext cx="1552575" cy="646331"/>
          </a:xfrm>
          <a:prstGeom prst="rect">
            <a:avLst/>
          </a:prstGeom>
          <a:noFill/>
        </p:spPr>
        <p:txBody>
          <a:bodyPr wrap="square" rtlCol="0">
            <a:spAutoFit/>
          </a:bodyPr>
          <a:lstStyle/>
          <a:p>
            <a:r>
              <a:rPr lang="en-US" sz="3600" dirty="0" err="1"/>
              <a:t>Trijonis</a:t>
            </a:r>
            <a:endParaRPr lang="en-US" sz="3600" dirty="0"/>
          </a:p>
        </p:txBody>
      </p:sp>
      <p:sp>
        <p:nvSpPr>
          <p:cNvPr id="5" name="TextBox 4">
            <a:extLst>
              <a:ext uri="{FF2B5EF4-FFF2-40B4-BE49-F238E27FC236}">
                <a16:creationId xmlns:a16="http://schemas.microsoft.com/office/drawing/2014/main" id="{BF53D7A6-EB39-4750-8A16-616AB7D01680}"/>
              </a:ext>
            </a:extLst>
          </p:cNvPr>
          <p:cNvSpPr txBox="1"/>
          <p:nvPr/>
        </p:nvSpPr>
        <p:spPr>
          <a:xfrm>
            <a:off x="1377101" y="3834882"/>
            <a:ext cx="1552575" cy="646331"/>
          </a:xfrm>
          <a:prstGeom prst="rect">
            <a:avLst/>
          </a:prstGeom>
          <a:noFill/>
        </p:spPr>
        <p:txBody>
          <a:bodyPr wrap="square" rtlCol="0">
            <a:spAutoFit/>
          </a:bodyPr>
          <a:lstStyle/>
          <a:p>
            <a:r>
              <a:rPr lang="en-US" sz="3600" dirty="0"/>
              <a:t>NCII</a:t>
            </a:r>
          </a:p>
        </p:txBody>
      </p:sp>
      <p:sp>
        <p:nvSpPr>
          <p:cNvPr id="6" name="TextBox 5">
            <a:extLst>
              <a:ext uri="{FF2B5EF4-FFF2-40B4-BE49-F238E27FC236}">
                <a16:creationId xmlns:a16="http://schemas.microsoft.com/office/drawing/2014/main" id="{C2CD1E3C-FBFC-4A60-BA7A-2429C63E97BF}"/>
              </a:ext>
            </a:extLst>
          </p:cNvPr>
          <p:cNvSpPr txBox="1"/>
          <p:nvPr/>
        </p:nvSpPr>
        <p:spPr>
          <a:xfrm>
            <a:off x="1105268" y="5462940"/>
            <a:ext cx="1924677" cy="1200329"/>
          </a:xfrm>
          <a:prstGeom prst="rect">
            <a:avLst/>
          </a:prstGeom>
          <a:noFill/>
        </p:spPr>
        <p:txBody>
          <a:bodyPr wrap="square" rtlCol="0">
            <a:spAutoFit/>
          </a:bodyPr>
          <a:lstStyle/>
          <a:p>
            <a:r>
              <a:rPr lang="en-US" sz="3600" dirty="0"/>
              <a:t>Natural-routine</a:t>
            </a:r>
          </a:p>
        </p:txBody>
      </p:sp>
      <p:cxnSp>
        <p:nvCxnSpPr>
          <p:cNvPr id="7" name="Straight Arrow Connector 6">
            <a:extLst>
              <a:ext uri="{FF2B5EF4-FFF2-40B4-BE49-F238E27FC236}">
                <a16:creationId xmlns:a16="http://schemas.microsoft.com/office/drawing/2014/main" id="{D8D31BFB-B2CB-4BBA-AABF-1F508131D7F9}"/>
              </a:ext>
            </a:extLst>
          </p:cNvPr>
          <p:cNvCxnSpPr>
            <a:cxnSpLocks/>
            <a:stCxn id="11" idx="4"/>
            <a:endCxn id="10" idx="0"/>
          </p:cNvCxnSpPr>
          <p:nvPr/>
        </p:nvCxnSpPr>
        <p:spPr>
          <a:xfrm>
            <a:off x="1974605" y="3083675"/>
            <a:ext cx="0" cy="279476"/>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27E7C96-B875-47F5-98C8-0B240C9902AF}"/>
              </a:ext>
            </a:extLst>
          </p:cNvPr>
          <p:cNvCxnSpPr>
            <a:cxnSpLocks/>
            <a:stCxn id="10" idx="4"/>
            <a:endCxn id="9" idx="0"/>
          </p:cNvCxnSpPr>
          <p:nvPr/>
        </p:nvCxnSpPr>
        <p:spPr>
          <a:xfrm>
            <a:off x="1974605" y="4952942"/>
            <a:ext cx="0" cy="315267"/>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2838A9E2-01D5-463C-A8E1-558668558764}"/>
              </a:ext>
            </a:extLst>
          </p:cNvPr>
          <p:cNvSpPr/>
          <p:nvPr/>
        </p:nvSpPr>
        <p:spPr>
          <a:xfrm>
            <a:off x="876349" y="5268209"/>
            <a:ext cx="2196512" cy="158979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51F7AEF-2040-46DF-87F8-30C058299B43}"/>
              </a:ext>
            </a:extLst>
          </p:cNvPr>
          <p:cNvSpPr/>
          <p:nvPr/>
        </p:nvSpPr>
        <p:spPr>
          <a:xfrm>
            <a:off x="876349" y="3363151"/>
            <a:ext cx="2196512" cy="158979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C5870C2-E637-4E87-A90E-82DFE04151CE}"/>
              </a:ext>
            </a:extLst>
          </p:cNvPr>
          <p:cNvSpPr/>
          <p:nvPr/>
        </p:nvSpPr>
        <p:spPr>
          <a:xfrm>
            <a:off x="876349" y="1493884"/>
            <a:ext cx="2196512" cy="158979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A631F15A-DABE-44EA-87F9-8CF484F19E95}"/>
              </a:ext>
            </a:extLst>
          </p:cNvPr>
          <p:cNvSpPr>
            <a:spLocks noGrp="1"/>
          </p:cNvSpPr>
          <p:nvPr>
            <p:ph type="sldNum" sz="quarter" idx="12"/>
          </p:nvPr>
        </p:nvSpPr>
        <p:spPr/>
        <p:txBody>
          <a:bodyPr/>
          <a:lstStyle/>
          <a:p>
            <a:fld id="{A9559463-10BD-406E-B705-C8BC6CBB526C}" type="slidenum">
              <a:rPr lang="en-US" smtClean="0"/>
              <a:t>9</a:t>
            </a:fld>
            <a:endParaRPr lang="en-US"/>
          </a:p>
        </p:txBody>
      </p:sp>
      <p:sp>
        <p:nvSpPr>
          <p:cNvPr id="31" name="TextBox 30">
            <a:extLst>
              <a:ext uri="{FF2B5EF4-FFF2-40B4-BE49-F238E27FC236}">
                <a16:creationId xmlns:a16="http://schemas.microsoft.com/office/drawing/2014/main" id="{296D1FB8-962F-4D26-9CF3-5D8AEFBEE9F0}"/>
              </a:ext>
            </a:extLst>
          </p:cNvPr>
          <p:cNvSpPr txBox="1"/>
          <p:nvPr/>
        </p:nvSpPr>
        <p:spPr>
          <a:xfrm>
            <a:off x="3072861" y="3480937"/>
            <a:ext cx="7401563" cy="1354217"/>
          </a:xfrm>
          <a:prstGeom prst="rect">
            <a:avLst/>
          </a:prstGeom>
          <a:noFill/>
        </p:spPr>
        <p:txBody>
          <a:bodyPr wrap="square" rtlCol="0">
            <a:spAutoFit/>
          </a:bodyPr>
          <a:lstStyle/>
          <a:p>
            <a:r>
              <a:rPr lang="en-US" dirty="0"/>
              <a:t>S. A. Copeland, M. Pitchford, and R. Ames, Regional Haze Rule Natural Level Estimates Using the Revised IMPROVE Aerosol Reconstructed Light Extinction Algorithm, 2008.</a:t>
            </a:r>
          </a:p>
          <a:p>
            <a:r>
              <a:rPr lang="en-US" sz="1400" dirty="0">
                <a:hlinkClick r:id="rId2"/>
              </a:rPr>
              <a:t>http://vista.cira.colostate.edu/improve/Publications/GrayLit/032_NaturalCondIIpaper/Copeland_etal_NaturalConditionsII_Description.pdf</a:t>
            </a:r>
            <a:endParaRPr lang="en-US" sz="1400" dirty="0"/>
          </a:p>
        </p:txBody>
      </p:sp>
      <p:sp>
        <p:nvSpPr>
          <p:cNvPr id="32" name="TextBox 31">
            <a:extLst>
              <a:ext uri="{FF2B5EF4-FFF2-40B4-BE49-F238E27FC236}">
                <a16:creationId xmlns:a16="http://schemas.microsoft.com/office/drawing/2014/main" id="{5F882C28-33DC-4E8A-A117-352690404BEE}"/>
              </a:ext>
            </a:extLst>
          </p:cNvPr>
          <p:cNvSpPr txBox="1"/>
          <p:nvPr/>
        </p:nvSpPr>
        <p:spPr>
          <a:xfrm>
            <a:off x="3072861" y="1686552"/>
            <a:ext cx="7401563" cy="1200329"/>
          </a:xfrm>
          <a:prstGeom prst="rect">
            <a:avLst/>
          </a:prstGeom>
          <a:noFill/>
        </p:spPr>
        <p:txBody>
          <a:bodyPr wrap="square" rtlCol="0">
            <a:spAutoFit/>
          </a:bodyPr>
          <a:lstStyle/>
          <a:p>
            <a:r>
              <a:rPr lang="en-US" dirty="0" err="1"/>
              <a:t>Trijonis</a:t>
            </a:r>
            <a:r>
              <a:rPr lang="en-US" dirty="0"/>
              <a:t>, J. C. Characterization of Natural Background Aerosol Concentrations, Appendix A in Acidic Deposition:  State of the Science and Technology, Report 24, Visibility Existing and Historical Condition – Causes and Effects, National Acid Precipitation Assessment Program, 1990.</a:t>
            </a:r>
          </a:p>
        </p:txBody>
      </p:sp>
      <p:sp>
        <p:nvSpPr>
          <p:cNvPr id="33" name="TextBox 32">
            <a:extLst>
              <a:ext uri="{FF2B5EF4-FFF2-40B4-BE49-F238E27FC236}">
                <a16:creationId xmlns:a16="http://schemas.microsoft.com/office/drawing/2014/main" id="{ADC1514E-0751-4524-8A87-8A74313203F2}"/>
              </a:ext>
            </a:extLst>
          </p:cNvPr>
          <p:cNvSpPr txBox="1"/>
          <p:nvPr/>
        </p:nvSpPr>
        <p:spPr>
          <a:xfrm>
            <a:off x="3072861" y="5385995"/>
            <a:ext cx="7401563" cy="1169551"/>
          </a:xfrm>
          <a:prstGeom prst="rect">
            <a:avLst/>
          </a:prstGeom>
          <a:noFill/>
        </p:spPr>
        <p:txBody>
          <a:bodyPr wrap="square" rtlCol="0">
            <a:spAutoFit/>
          </a:bodyPr>
          <a:lstStyle/>
          <a:p>
            <a:r>
              <a:rPr lang="en-US" sz="1400" dirty="0"/>
              <a:t>Draft Guidance on Progress Tracking Metrics, Long-term Strategies, Reasonable Progress Goals and Other Requirements for Regional Haze State Implementation Plans for the Second Implementation Period, 2016.</a:t>
            </a:r>
            <a:endParaRPr lang="en-US" sz="1400" dirty="0">
              <a:hlinkClick r:id="rId2"/>
            </a:endParaRPr>
          </a:p>
          <a:p>
            <a:r>
              <a:rPr lang="en-US" sz="1400" dirty="0">
                <a:hlinkClick r:id="rId3"/>
              </a:rPr>
              <a:t>https://www.epa.gov/sites/production/files/2016-07/documents/draft_regional_haze_guidance_july_2016.pdf</a:t>
            </a:r>
            <a:endParaRPr lang="en-US" sz="1400" dirty="0"/>
          </a:p>
        </p:txBody>
      </p:sp>
    </p:spTree>
    <p:extLst>
      <p:ext uri="{BB962C8B-B14F-4D97-AF65-F5344CB8AC3E}">
        <p14:creationId xmlns:p14="http://schemas.microsoft.com/office/powerpoint/2010/main" val="12608166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12872</TotalTime>
  <Words>3330</Words>
  <Application>Microsoft Office PowerPoint</Application>
  <PresentationFormat>Widescreen</PresentationFormat>
  <Paragraphs>638</Paragraphs>
  <Slides>61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Arial</vt:lpstr>
      <vt:lpstr>Calibri</vt:lpstr>
      <vt:lpstr>Calibri Light</vt:lpstr>
      <vt:lpstr>Cambria Math</vt:lpstr>
      <vt:lpstr>Office Theme</vt:lpstr>
      <vt:lpstr>Natural Conditions and Trends</vt:lpstr>
      <vt:lpstr>Outline (part 1)</vt:lpstr>
      <vt:lpstr>Metric Topics</vt:lpstr>
      <vt:lpstr>Metric run-through</vt:lpstr>
      <vt:lpstr>Natural – Episodic</vt:lpstr>
      <vt:lpstr>Natural – Episodic</vt:lpstr>
      <vt:lpstr>Natural – Episodic (e.g. GLAC1, wildfire)</vt:lpstr>
      <vt:lpstr>PowerPoint Presentation</vt:lpstr>
      <vt:lpstr>Natural – Routine</vt:lpstr>
      <vt:lpstr>Natural – Routine</vt:lpstr>
      <vt:lpstr>Natural – Routine</vt:lpstr>
      <vt:lpstr>Natural – Routine</vt:lpstr>
      <vt:lpstr>PowerPoint Presentation</vt:lpstr>
      <vt:lpstr>Anthropogenic</vt:lpstr>
      <vt:lpstr>2064 Endpoint</vt:lpstr>
      <vt:lpstr>Metric Topics</vt:lpstr>
      <vt:lpstr>Alternate Trijonis values (natural conditions)</vt:lpstr>
      <vt:lpstr>PowerPoint Presentation</vt:lpstr>
      <vt:lpstr>PowerPoint Presentation</vt:lpstr>
      <vt:lpstr>Alternate Trijonis numbers</vt:lpstr>
      <vt:lpstr>PowerPoint Presentation</vt:lpstr>
      <vt:lpstr>Observations</vt:lpstr>
      <vt:lpstr>Metric Topics</vt:lpstr>
      <vt:lpstr>Future wildfire scenarios</vt:lpstr>
      <vt:lpstr>Future wildfire scenarios</vt:lpstr>
      <vt:lpstr>PowerPoint Presentation</vt:lpstr>
      <vt:lpstr>Notes</vt:lpstr>
      <vt:lpstr>PowerPoint Presentation</vt:lpstr>
      <vt:lpstr>Wildfire scenarios conclusions</vt:lpstr>
      <vt:lpstr>Overview for next steps</vt:lpstr>
      <vt:lpstr>Data Topics</vt:lpstr>
      <vt:lpstr>Threshold adjustment: Case Study Comparison</vt:lpstr>
      <vt:lpstr>Species concentrations by month</vt:lpstr>
      <vt:lpstr>Species concentrations by month</vt:lpstr>
      <vt:lpstr>Threshold adjustment</vt:lpstr>
      <vt:lpstr>Glidepaths</vt:lpstr>
      <vt:lpstr>Glidepaths</vt:lpstr>
      <vt:lpstr>PowerPoint Presentation</vt:lpstr>
      <vt:lpstr>Sample year - 2011</vt:lpstr>
      <vt:lpstr>Carbon vs. threshold (MIDs)</vt:lpstr>
      <vt:lpstr>Carbon vs. threshold (MIDs)</vt:lpstr>
      <vt:lpstr>All species vs. threshold (MIDs)</vt:lpstr>
      <vt:lpstr>All species vs. threshold (MIDs)</vt:lpstr>
      <vt:lpstr>Carbon assignments by year (MIDs)</vt:lpstr>
      <vt:lpstr>Carbon assignments by year (MIDs)</vt:lpstr>
      <vt:lpstr>(Carbon+Dust)/(Nitrate+Sulfate) ratios (MIDs)</vt:lpstr>
      <vt:lpstr>(Carbon+Dust)/(Nitrate+Sulfate) ratios (MIDs)</vt:lpstr>
      <vt:lpstr>How 2064 Endpoint changes with threshold</vt:lpstr>
      <vt:lpstr>How 2064 Endpoint changes with threshold</vt:lpstr>
      <vt:lpstr>2064 Endpoint vs. threshold, natural split</vt:lpstr>
      <vt:lpstr>2064 Endpoint vs. threshold, natural split</vt:lpstr>
      <vt:lpstr>Routine and episodic vs. threshold</vt:lpstr>
      <vt:lpstr>Routine and episodic vs. threshold</vt:lpstr>
      <vt:lpstr>Routine and episodic carbon vs. threshold</vt:lpstr>
      <vt:lpstr>Routine and episodic carbon vs. threshold</vt:lpstr>
      <vt:lpstr>Sample year - 2011</vt:lpstr>
      <vt:lpstr>PowerPoint Presentation</vt:lpstr>
      <vt:lpstr>Sample year - 2011</vt:lpstr>
      <vt:lpstr>Case study conclusion</vt:lpstr>
      <vt:lpstr>Overview for next steps</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McGuire, Brandon</dc:creator>
  <cp:lastModifiedBy>McGuire, Brandon</cp:lastModifiedBy>
  <cp:revision>135</cp:revision>
  <cp:lastPrinted>2019-08-27T04:00:59Z</cp:lastPrinted>
  <dcterms:created xsi:type="dcterms:W3CDTF">2019-08-18T18:42:44Z</dcterms:created>
  <dcterms:modified xsi:type="dcterms:W3CDTF">2019-08-27T20:43:04Z</dcterms:modified>
</cp:coreProperties>
</file>